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8"/>
  </p:notesMasterIdLst>
  <p:sldIdLst>
    <p:sldId id="275" r:id="rId2"/>
    <p:sldId id="289" r:id="rId3"/>
    <p:sldId id="271" r:id="rId4"/>
    <p:sldId id="276" r:id="rId5"/>
    <p:sldId id="277" r:id="rId6"/>
    <p:sldId id="287" r:id="rId7"/>
    <p:sldId id="288" r:id="rId8"/>
    <p:sldId id="281" r:id="rId9"/>
    <p:sldId id="282" r:id="rId10"/>
    <p:sldId id="283" r:id="rId11"/>
    <p:sldId id="268" r:id="rId12"/>
    <p:sldId id="258" r:id="rId13"/>
    <p:sldId id="259" r:id="rId14"/>
    <p:sldId id="260" r:id="rId15"/>
    <p:sldId id="261" r:id="rId16"/>
    <p:sldId id="262" r:id="rId1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17170-64A2-4DA6-946F-140C2867D9B4}" type="datetimeFigureOut">
              <a:rPr lang="es-AR" smtClean="0"/>
              <a:t>13/7/2020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BF07C-9ADA-4C2C-AC62-054040736C6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26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TRABAJAR SOLO O TRABAJAR CON AUTONOMÍA /</a:t>
            </a:r>
            <a:r>
              <a:rPr lang="es-A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AYUDA O</a:t>
            </a:r>
            <a:r>
              <a:rPr lang="es-A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A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APOYO /QUE COSAS SON LAS QUE PUEDO OFRECER PARA ALOJAR </a:t>
            </a:r>
          </a:p>
          <a:p>
            <a:r>
              <a:rPr lang="es-A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BF07C-9ADA-4C2C-AC62-054040736C65}" type="slidenum">
              <a:rPr lang="es-AR" smtClean="0"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896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48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72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4865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516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911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08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17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08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57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6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081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62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10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55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05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5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E1FAE7-17B5-4AC2-B9EF-87B1231A52E2}" type="datetimeFigureOut">
              <a:rPr kumimoji="0" lang="es-AR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13/7/2020</a:t>
            </a:fld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1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147BF-26DE-48FC-864D-DCFDF6127ABA}" type="slidenum">
              <a:rPr kumimoji="0" lang="es-A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52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5597" y="627798"/>
            <a:ext cx="10522631" cy="57730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AR" sz="4000" b="1" dirty="0" smtClean="0">
              <a:latin typeface="Bodoni MT" panose="02070603080606020203" pitchFamily="18" charset="0"/>
            </a:endParaRPr>
          </a:p>
          <a:p>
            <a:pPr marL="0" indent="0" algn="ctr">
              <a:buNone/>
            </a:pPr>
            <a:r>
              <a:rPr lang="es-AR" sz="3600" b="1" dirty="0" smtClean="0">
                <a:latin typeface="Bodoni MT" panose="02070603080606020203" pitchFamily="18" charset="0"/>
              </a:rPr>
              <a:t>3° CONGRESO INTERNACIONAL </a:t>
            </a:r>
          </a:p>
          <a:p>
            <a:pPr marL="0" indent="0" algn="ctr">
              <a:buNone/>
            </a:pPr>
            <a:r>
              <a:rPr lang="es-AR" sz="3600" b="1" dirty="0" smtClean="0">
                <a:latin typeface="Bodoni MT" panose="02070603080606020203" pitchFamily="18" charset="0"/>
              </a:rPr>
              <a:t>DE EDUCACIÓN </a:t>
            </a:r>
            <a:endParaRPr lang="es-AR" sz="2400" b="1" dirty="0" smtClean="0">
              <a:latin typeface="Bodoni MT" panose="02070603080606020203" pitchFamily="18" charset="0"/>
            </a:endParaRPr>
          </a:p>
          <a:p>
            <a:pPr marL="0" indent="0" algn="ctr">
              <a:buNone/>
            </a:pPr>
            <a:r>
              <a:rPr lang="es-AR" sz="3600" b="1" dirty="0" smtClean="0">
                <a:latin typeface="Bodoni MT" panose="02070603080606020203" pitchFamily="18" charset="0"/>
              </a:rPr>
              <a:t>“El mundo post pandemia. El poder de las aulas”</a:t>
            </a:r>
          </a:p>
          <a:p>
            <a:pPr marL="0" indent="0" algn="ctr">
              <a:buNone/>
            </a:pPr>
            <a:r>
              <a:rPr lang="es-AR" sz="3600" b="1" dirty="0" smtClean="0">
                <a:latin typeface="Arial Rounded MT Bold" panose="020F0704030504030204" pitchFamily="34" charset="0"/>
              </a:rPr>
              <a:t>Conferencia</a:t>
            </a:r>
            <a:endParaRPr lang="es-AR" sz="4800" b="1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s-AR" sz="4000" b="1" dirty="0" smtClean="0">
                <a:latin typeface="Agency FB" panose="020B0503020202020204" pitchFamily="34" charset="0"/>
              </a:rPr>
              <a:t>“EDUCACIÓN E INCLUSIÓN.</a:t>
            </a:r>
          </a:p>
          <a:p>
            <a:pPr marL="0" indent="0" algn="ctr">
              <a:buNone/>
            </a:pPr>
            <a:r>
              <a:rPr lang="es-AR" sz="4000" b="1" dirty="0" smtClean="0">
                <a:latin typeface="Agency FB" panose="020B0503020202020204" pitchFamily="34" charset="0"/>
              </a:rPr>
              <a:t>ESPECIFICIDADES ACERCA DEL PPI, SU ELABORACIÓN E IMPLEMENTACIÓN POST PANDEMIA”</a:t>
            </a:r>
          </a:p>
          <a:p>
            <a:pPr marL="0" indent="0">
              <a:buNone/>
            </a:pPr>
            <a:r>
              <a:rPr lang="es-AR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            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Lic.: Federico García</a:t>
            </a:r>
          </a:p>
          <a:p>
            <a:pPr marL="0" indent="0">
              <a:buNone/>
            </a:pP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2020</a:t>
            </a:r>
          </a:p>
          <a:p>
            <a:pPr marL="0" indent="0" algn="ctr">
              <a:buNone/>
            </a:pPr>
            <a:endParaRPr lang="es-AR" sz="2800" b="1" dirty="0" smtClean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AR" sz="2600" b="1" dirty="0" smtClean="0"/>
          </a:p>
          <a:p>
            <a:pPr marL="0" indent="0" algn="just">
              <a:buNone/>
            </a:pPr>
            <a:endParaRPr lang="es-AR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326628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8686" y="178252"/>
            <a:ext cx="11596914" cy="63531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A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 UN ALUMNO DESAPROBAR SU PPI?</a:t>
            </a:r>
          </a:p>
          <a:p>
            <a:pPr marL="0" indent="0">
              <a:buNone/>
            </a:pPr>
            <a:endParaRPr lang="es-AR" sz="7200" dirty="0" smtClean="0"/>
          </a:p>
          <a:p>
            <a:pPr>
              <a:spcAft>
                <a:spcPts val="600"/>
              </a:spcAft>
            </a:pPr>
            <a:r>
              <a:rPr lang="es-AR" sz="9600" dirty="0"/>
              <a:t>E</a:t>
            </a:r>
            <a:r>
              <a:rPr lang="es-AR" sz="9600" dirty="0" smtClean="0"/>
              <a:t>l PPI es un apoyo para el aprendizaje. Si un alumno determinado aparenta no dar cuenta de lo propuesto en el PPI, esto significa que la herramienta está mal construida y debe revisarse. </a:t>
            </a:r>
          </a:p>
          <a:p>
            <a:pPr>
              <a:spcAft>
                <a:spcPts val="600"/>
              </a:spcAft>
            </a:pPr>
            <a:r>
              <a:rPr lang="es-AR" sz="9600" dirty="0" smtClean="0"/>
              <a:t>El PPI no es un instrumento estanco, como una lista de procedimientos a ser aprendidos o de conceptos a ser incorporados y evaluados mediante observaciones parciales. </a:t>
            </a:r>
            <a:endParaRPr lang="es-AR" sz="9600" dirty="0"/>
          </a:p>
          <a:p>
            <a:pPr>
              <a:spcAft>
                <a:spcPts val="600"/>
              </a:spcAft>
            </a:pPr>
            <a:r>
              <a:rPr lang="es-AR" sz="9600" dirty="0" smtClean="0"/>
              <a:t>El PPI debe involucrar todas las instancias de apoyos y en cada paso el equipo docente debe evaluar si se están dando todas las herramientas posibles y acordes, es decir, el PPI encierra en sí mismo la autoevaluación docente.</a:t>
            </a:r>
          </a:p>
          <a:p>
            <a:pPr>
              <a:spcAft>
                <a:spcPts val="600"/>
              </a:spcAft>
            </a:pPr>
            <a:r>
              <a:rPr lang="es-AR" sz="9600" dirty="0" smtClean="0"/>
              <a:t>Es importante considerar que </a:t>
            </a:r>
            <a:r>
              <a:rPr lang="es-AR" sz="9600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el</a:t>
            </a:r>
            <a:r>
              <a:rPr lang="es-A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 PPI debe guardar relación con los contenidos de la </a:t>
            </a:r>
            <a:r>
              <a:rPr lang="es-AR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currícula</a:t>
            </a:r>
            <a:r>
              <a:rPr lang="es-AR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 pero a la hora de la evaluación y acreditación no se deberían equiparar linealmente uno a uno los contenidos conceptuales </a:t>
            </a:r>
            <a:r>
              <a:rPr lang="es-AR" sz="9600" dirty="0" smtClean="0"/>
              <a:t>sino que se deberían considerar todos los logros del alumno en forma global, teniendo en cuenta todo lo expresado previamente en este material.</a:t>
            </a:r>
            <a:endParaRPr lang="es-AR" sz="9600" dirty="0"/>
          </a:p>
        </p:txBody>
      </p:sp>
    </p:spTree>
    <p:extLst>
      <p:ext uri="{BB962C8B-B14F-4D97-AF65-F5344CB8AC3E}">
        <p14:creationId xmlns:p14="http://schemas.microsoft.com/office/powerpoint/2010/main" val="315350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449400"/>
              </p:ext>
            </p:extLst>
          </p:nvPr>
        </p:nvGraphicFramePr>
        <p:xfrm>
          <a:off x="207819" y="147264"/>
          <a:ext cx="11610107" cy="619812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456583">
                  <a:extLst>
                    <a:ext uri="{9D8B030D-6E8A-4147-A177-3AD203B41FA5}">
                      <a16:colId xmlns:a16="http://schemas.microsoft.com/office/drawing/2014/main" xmlns="" val="1124052405"/>
                    </a:ext>
                  </a:extLst>
                </a:gridCol>
                <a:gridCol w="1413452">
                  <a:extLst>
                    <a:ext uri="{9D8B030D-6E8A-4147-A177-3AD203B41FA5}">
                      <a16:colId xmlns:a16="http://schemas.microsoft.com/office/drawing/2014/main" xmlns="" val="4015437111"/>
                    </a:ext>
                  </a:extLst>
                </a:gridCol>
                <a:gridCol w="1935018">
                  <a:extLst>
                    <a:ext uri="{9D8B030D-6E8A-4147-A177-3AD203B41FA5}">
                      <a16:colId xmlns:a16="http://schemas.microsoft.com/office/drawing/2014/main" xmlns="" val="2534320643"/>
                    </a:ext>
                  </a:extLst>
                </a:gridCol>
                <a:gridCol w="1935018">
                  <a:extLst>
                    <a:ext uri="{9D8B030D-6E8A-4147-A177-3AD203B41FA5}">
                      <a16:colId xmlns:a16="http://schemas.microsoft.com/office/drawing/2014/main" xmlns="" val="746998105"/>
                    </a:ext>
                  </a:extLst>
                </a:gridCol>
                <a:gridCol w="1935018">
                  <a:extLst>
                    <a:ext uri="{9D8B030D-6E8A-4147-A177-3AD203B41FA5}">
                      <a16:colId xmlns:a16="http://schemas.microsoft.com/office/drawing/2014/main" xmlns="" val="3828144273"/>
                    </a:ext>
                  </a:extLst>
                </a:gridCol>
                <a:gridCol w="1935018">
                  <a:extLst>
                    <a:ext uri="{9D8B030D-6E8A-4147-A177-3AD203B41FA5}">
                      <a16:colId xmlns:a16="http://schemas.microsoft.com/office/drawing/2014/main" xmlns="" val="2161851877"/>
                    </a:ext>
                  </a:extLst>
                </a:gridCol>
              </a:tblGrid>
              <a:tr h="995553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1° Parte</a:t>
                      </a:r>
                    </a:p>
                    <a:p>
                      <a:r>
                        <a:rPr lang="es-AR" sz="1400" dirty="0" smtClean="0"/>
                        <a:t> </a:t>
                      </a:r>
                    </a:p>
                    <a:p>
                      <a:r>
                        <a:rPr lang="es-AR" sz="1400" dirty="0" smtClean="0"/>
                        <a:t>Datos </a:t>
                      </a:r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0" dirty="0" smtClean="0"/>
                        <a:t>Datos del alumno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="0" dirty="0" smtClean="0"/>
                    </a:p>
                    <a:p>
                      <a:endParaRPr lang="es-AR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b="0" dirty="0" smtClean="0"/>
                        <a:t>Diagnóstico</a:t>
                      </a:r>
                      <a:endParaRPr lang="es-AR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b="0" dirty="0" smtClean="0"/>
                        <a:t>Nivel Grado Sala</a:t>
                      </a:r>
                      <a:endParaRPr lang="es-AR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b="0" dirty="0" smtClean="0"/>
                        <a:t>Datos de profesionales</a:t>
                      </a:r>
                      <a:endParaRPr lang="es-AR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b="0" dirty="0" smtClean="0"/>
                        <a:t>Trayectoria</a:t>
                      </a:r>
                      <a:endParaRPr lang="es-AR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0527911"/>
                  </a:ext>
                </a:extLst>
              </a:tr>
              <a:tr h="12203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2°</a:t>
                      </a:r>
                      <a:r>
                        <a:rPr lang="es-AR" sz="1400" baseline="0" dirty="0" smtClean="0"/>
                        <a:t> Parte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Barreras</a:t>
                      </a:r>
                      <a:r>
                        <a:rPr lang="es-AR" sz="1050" dirty="0" smtClean="0"/>
                        <a:t> </a:t>
                      </a:r>
                      <a:endParaRPr lang="es-AR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Acceso físico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Comunicación</a:t>
                      </a:r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Didácticas: proceso de enseñanza aprendizaje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Sociales / Actitudinales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23523788"/>
                  </a:ext>
                </a:extLst>
              </a:tr>
              <a:tr h="995553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3° Parte </a:t>
                      </a:r>
                    </a:p>
                    <a:p>
                      <a:r>
                        <a:rPr lang="es-AR" sz="1400" dirty="0" smtClean="0"/>
                        <a:t>Configuraciones de Apoyo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Roles y funciones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Orientación y Seguimientos</a:t>
                      </a:r>
                    </a:p>
                    <a:p>
                      <a:r>
                        <a:rPr lang="es-AR" sz="1400" dirty="0" smtClean="0"/>
                        <a:t> (</a:t>
                      </a:r>
                      <a:r>
                        <a:rPr lang="es-AR" sz="1400" baseline="0" dirty="0" smtClean="0"/>
                        <a:t> frecuencia ) </a:t>
                      </a:r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Recursos </a:t>
                      </a:r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Estrategias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Evaluación</a:t>
                      </a:r>
                      <a:r>
                        <a:rPr lang="es-AR" sz="1400" baseline="0" dirty="0" smtClean="0"/>
                        <a:t> de proyecto , Reajustes </a:t>
                      </a:r>
                      <a:endParaRPr lang="es-AR" sz="1400" dirty="0" smtClean="0"/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13680048"/>
                  </a:ext>
                </a:extLst>
              </a:tr>
              <a:tr h="995553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4°Parte </a:t>
                      </a:r>
                    </a:p>
                    <a:p>
                      <a:r>
                        <a:rPr lang="es-AR" sz="1400" dirty="0" smtClean="0"/>
                        <a:t>Habilidades </a:t>
                      </a:r>
                    </a:p>
                    <a:p>
                      <a:r>
                        <a:rPr lang="es-AR" sz="1400" dirty="0" smtClean="0"/>
                        <a:t>Adaptativas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31451199"/>
                  </a:ext>
                </a:extLst>
              </a:tr>
              <a:tr h="995553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5° Parte</a:t>
                      </a:r>
                    </a:p>
                    <a:p>
                      <a:r>
                        <a:rPr lang="es-AR" sz="1400" dirty="0" smtClean="0"/>
                        <a:t>Secuenciación </a:t>
                      </a:r>
                    </a:p>
                    <a:p>
                      <a:r>
                        <a:rPr lang="es-AR" sz="1400" dirty="0" smtClean="0"/>
                        <a:t>De contenidos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 </a:t>
                      </a:r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99549466"/>
                  </a:ext>
                </a:extLst>
              </a:tr>
              <a:tr h="995553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Evaluación</a:t>
                      </a:r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Indicadores –</a:t>
                      </a:r>
                    </a:p>
                    <a:p>
                      <a:r>
                        <a:rPr lang="es-AR" sz="1400" dirty="0" smtClean="0"/>
                        <a:t>Criterios de evaluación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Modalidad </a:t>
                      </a:r>
                    </a:p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Tiempos</a:t>
                      </a:r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Recursos</a:t>
                      </a:r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50383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89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8455" y="1472347"/>
            <a:ext cx="10188802" cy="4195481"/>
          </a:xfrm>
        </p:spPr>
        <p:txBody>
          <a:bodyPr/>
          <a:lstStyle/>
          <a:p>
            <a:r>
              <a:rPr lang="es-AR" dirty="0" smtClean="0"/>
              <a:t>Datos del alumno </a:t>
            </a:r>
          </a:p>
          <a:p>
            <a:r>
              <a:rPr lang="es-AR" dirty="0" smtClean="0"/>
              <a:t>Diagnóstico </a:t>
            </a:r>
            <a:endParaRPr lang="es-AR" dirty="0"/>
          </a:p>
          <a:p>
            <a:r>
              <a:rPr lang="es-AR" dirty="0" smtClean="0"/>
              <a:t>Nivel </a:t>
            </a:r>
          </a:p>
          <a:p>
            <a:r>
              <a:rPr lang="es-AR" dirty="0" smtClean="0"/>
              <a:t>Grado / sala </a:t>
            </a:r>
          </a:p>
          <a:p>
            <a:r>
              <a:rPr lang="es-AR" dirty="0" smtClean="0"/>
              <a:t>Datos de profesionales ( educación y /o salud)</a:t>
            </a:r>
          </a:p>
          <a:p>
            <a:r>
              <a:rPr lang="es-AR" dirty="0" smtClean="0"/>
              <a:t>Educación no formal ( deportivo – cultural - recreativo )</a:t>
            </a:r>
          </a:p>
          <a:p>
            <a:r>
              <a:rPr lang="es-AR" dirty="0" smtClean="0"/>
              <a:t>Roles de los profesionales intervinientes ( asesoramientos )</a:t>
            </a:r>
          </a:p>
          <a:p>
            <a:r>
              <a:rPr lang="es-AR" dirty="0" smtClean="0"/>
              <a:t>Trayectoria escolar del estudiante (institución – año- modalidad de los apoyos intensidad de los apoyos , AT, D A )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248455" y="452718"/>
            <a:ext cx="570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PPI 1° PARTE </a:t>
            </a:r>
            <a:endParaRPr kumimoji="0" lang="es-A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69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7453"/>
          </a:xfrm>
        </p:spPr>
        <p:txBody>
          <a:bodyPr>
            <a:normAutofit fontScale="90000"/>
          </a:bodyPr>
          <a:lstStyle/>
          <a:p>
            <a:r>
              <a:rPr lang="es-AR" sz="4400" b="1" dirty="0"/>
              <a:t>PPI </a:t>
            </a:r>
            <a:r>
              <a:rPr lang="es-AR" sz="4400" b="1" dirty="0" smtClean="0"/>
              <a:t>2° </a:t>
            </a:r>
            <a:r>
              <a:rPr lang="es-AR" sz="4400" b="1" dirty="0"/>
              <a:t>PARTE </a:t>
            </a:r>
            <a:br>
              <a:rPr lang="es-AR" sz="4400" b="1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3495" y="1190170"/>
            <a:ext cx="9527339" cy="26851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AR" sz="4000" b="1" dirty="0" smtClean="0"/>
              <a:t>Barreras</a:t>
            </a:r>
            <a:r>
              <a:rPr lang="es-AR" sz="2600" dirty="0" smtClean="0"/>
              <a:t> </a:t>
            </a:r>
          </a:p>
          <a:p>
            <a:r>
              <a:rPr lang="es-AR" sz="2600" dirty="0" smtClean="0"/>
              <a:t>Acceso físico </a:t>
            </a:r>
          </a:p>
          <a:p>
            <a:r>
              <a:rPr lang="es-AR" sz="2600" dirty="0" smtClean="0"/>
              <a:t>Comunicación </a:t>
            </a:r>
          </a:p>
          <a:p>
            <a:r>
              <a:rPr lang="es-AR" sz="2600" dirty="0" smtClean="0"/>
              <a:t>Didácticas: proceso de enseñanza aprendizaje </a:t>
            </a:r>
          </a:p>
          <a:p>
            <a:r>
              <a:rPr lang="es-AR" sz="2600" dirty="0" smtClean="0"/>
              <a:t>Sociales / Actitudinales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  </a:t>
            </a:r>
          </a:p>
          <a:p>
            <a:pPr marL="0" indent="0">
              <a:buNone/>
            </a:pPr>
            <a:endParaRPr lang="es-AR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061191"/>
              </p:ext>
            </p:extLst>
          </p:nvPr>
        </p:nvGraphicFramePr>
        <p:xfrm>
          <a:off x="646112" y="3462866"/>
          <a:ext cx="10733088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696">
                  <a:extLst>
                    <a:ext uri="{9D8B030D-6E8A-4147-A177-3AD203B41FA5}">
                      <a16:colId xmlns:a16="http://schemas.microsoft.com/office/drawing/2014/main" xmlns="" val="3144808440"/>
                    </a:ext>
                  </a:extLst>
                </a:gridCol>
                <a:gridCol w="3577696">
                  <a:extLst>
                    <a:ext uri="{9D8B030D-6E8A-4147-A177-3AD203B41FA5}">
                      <a16:colId xmlns:a16="http://schemas.microsoft.com/office/drawing/2014/main" xmlns="" val="923074475"/>
                    </a:ext>
                  </a:extLst>
                </a:gridCol>
                <a:gridCol w="3577696">
                  <a:extLst>
                    <a:ext uri="{9D8B030D-6E8A-4147-A177-3AD203B41FA5}">
                      <a16:colId xmlns:a16="http://schemas.microsoft.com/office/drawing/2014/main" xmlns="" val="3334775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bg1"/>
                          </a:solidFill>
                        </a:rPr>
                        <a:t>Ámbito </a:t>
                      </a:r>
                      <a:endParaRPr lang="es-A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bg1"/>
                          </a:solidFill>
                        </a:rPr>
                        <a:t>Barreras </a:t>
                      </a:r>
                      <a:endParaRPr lang="es-A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bg1"/>
                          </a:solidFill>
                        </a:rPr>
                        <a:t>Aspectos favorecedores </a:t>
                      </a:r>
                      <a:endParaRPr lang="es-A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4035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31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Social cultural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3082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Institucional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7578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Áulico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574243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AR" dirty="0" smtClean="0"/>
                        <a:t>Familiar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483988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AR" dirty="0" smtClean="0"/>
                        <a:t>Trabajo en equipo (profesionales de salud y educación )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225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11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5146" cy="882596"/>
          </a:xfrm>
        </p:spPr>
        <p:txBody>
          <a:bodyPr/>
          <a:lstStyle/>
          <a:p>
            <a:r>
              <a:rPr lang="es-AR" dirty="0" smtClean="0"/>
              <a:t>Configuraciones de apoyo </a:t>
            </a:r>
            <a:endParaRPr lang="es-AR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21244"/>
              </p:ext>
            </p:extLst>
          </p:nvPr>
        </p:nvGraphicFramePr>
        <p:xfrm>
          <a:off x="449943" y="2052638"/>
          <a:ext cx="10609943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486">
                  <a:extLst>
                    <a:ext uri="{9D8B030D-6E8A-4147-A177-3AD203B41FA5}">
                      <a16:colId xmlns:a16="http://schemas.microsoft.com/office/drawing/2014/main" xmlns="" val="704270190"/>
                    </a:ext>
                  </a:extLst>
                </a:gridCol>
                <a:gridCol w="2652486">
                  <a:extLst>
                    <a:ext uri="{9D8B030D-6E8A-4147-A177-3AD203B41FA5}">
                      <a16:colId xmlns:a16="http://schemas.microsoft.com/office/drawing/2014/main" xmlns="" val="3329115294"/>
                    </a:ext>
                  </a:extLst>
                </a:gridCol>
                <a:gridCol w="5304971">
                  <a:extLst>
                    <a:ext uri="{9D8B030D-6E8A-4147-A177-3AD203B41FA5}">
                      <a16:colId xmlns:a16="http://schemas.microsoft.com/office/drawing/2014/main" xmlns="" val="3266164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AR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3600" dirty="0" smtClean="0">
                          <a:solidFill>
                            <a:schemeClr val="bg1"/>
                          </a:solidFill>
                        </a:rPr>
                        <a:t>Propuesta ( Qué ) </a:t>
                      </a:r>
                    </a:p>
                    <a:p>
                      <a:endParaRPr lang="es-AR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 smtClean="0">
                          <a:solidFill>
                            <a:schemeClr val="bg1"/>
                          </a:solidFill>
                        </a:rPr>
                        <a:t>Actividades / organización</a:t>
                      </a:r>
                      <a:r>
                        <a:rPr lang="es-AR" sz="2800" baseline="0" dirty="0" smtClean="0">
                          <a:solidFill>
                            <a:schemeClr val="bg1"/>
                          </a:solidFill>
                        </a:rPr>
                        <a:t>  (Como Frecuencia – tiempo ) </a:t>
                      </a:r>
                      <a:endParaRPr lang="es-AR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4071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37910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r>
                        <a:rPr lang="es-AR" dirty="0" smtClean="0"/>
                        <a:t>Social cultural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65845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r>
                        <a:rPr lang="es-AR" dirty="0" smtClean="0"/>
                        <a:t>Institucional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7722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AR" dirty="0" smtClean="0"/>
                        <a:t>Áulico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896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Familiar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979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Trabajo en equipo (profesionales de salud y educación )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274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14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Habilidades adaptativas 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103313" y="2052638"/>
          <a:ext cx="9854973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991">
                  <a:extLst>
                    <a:ext uri="{9D8B030D-6E8A-4147-A177-3AD203B41FA5}">
                      <a16:colId xmlns:a16="http://schemas.microsoft.com/office/drawing/2014/main" xmlns="" val="3033192174"/>
                    </a:ext>
                  </a:extLst>
                </a:gridCol>
                <a:gridCol w="3284991">
                  <a:extLst>
                    <a:ext uri="{9D8B030D-6E8A-4147-A177-3AD203B41FA5}">
                      <a16:colId xmlns:a16="http://schemas.microsoft.com/office/drawing/2014/main" xmlns="" val="1833358999"/>
                    </a:ext>
                  </a:extLst>
                </a:gridCol>
                <a:gridCol w="3284991">
                  <a:extLst>
                    <a:ext uri="{9D8B030D-6E8A-4147-A177-3AD203B41FA5}">
                      <a16:colId xmlns:a16="http://schemas.microsoft.com/office/drawing/2014/main" xmlns="" val="2743452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bg1"/>
                          </a:solidFill>
                        </a:rPr>
                        <a:t>Habilidades adaptativas y estilo de aprendizaje </a:t>
                      </a:r>
                      <a:endParaRPr lang="es-A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bg1"/>
                          </a:solidFill>
                        </a:rPr>
                        <a:t>Habilidades adaptativas para ser trabajadas como objetivos considerando el diagnóstico</a:t>
                      </a:r>
                      <a:r>
                        <a:rPr lang="es-A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bg1"/>
                          </a:solidFill>
                        </a:rPr>
                        <a:t>Configuraciones de apoyo.</a:t>
                      </a:r>
                      <a:endParaRPr lang="es-A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957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053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996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169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8877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16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2052918"/>
            <a:ext cx="9840459" cy="4195481"/>
          </a:xfrm>
        </p:spPr>
        <p:txBody>
          <a:bodyPr>
            <a:normAutofit/>
          </a:bodyPr>
          <a:lstStyle/>
          <a:p>
            <a:r>
              <a:rPr lang="es-AR" sz="4000" dirty="0" smtClean="0"/>
              <a:t>Secuenciación de aprendizajes y contenidos </a:t>
            </a:r>
          </a:p>
          <a:p>
            <a:pPr marL="0" indent="0">
              <a:buNone/>
            </a:pPr>
            <a:endParaRPr lang="es-AR" sz="4000" dirty="0" smtClean="0"/>
          </a:p>
          <a:p>
            <a:r>
              <a:rPr lang="es-AR" sz="4000" dirty="0" smtClean="0"/>
              <a:t>Evaluación 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334962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Para dar comienzo… es necesario tener en cuenta ciertos conceptos IMPORTANTES!!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BARRERAS. ¿Qué son? ¿Dónde se encuentran?</a:t>
            </a:r>
          </a:p>
          <a:p>
            <a:r>
              <a:rPr lang="es-AR" dirty="0" smtClean="0"/>
              <a:t>CONFIGURACIONES DE APOYO. ¿Qué son? ¿Para que sirven?</a:t>
            </a:r>
          </a:p>
          <a:p>
            <a:r>
              <a:rPr lang="es-AR" dirty="0" smtClean="0"/>
              <a:t>PPI (Proyecto Pedagógico Individual) ¿Qué es? ¿Centrado en la persona?. Elaboración e Implementación.</a:t>
            </a:r>
          </a:p>
        </p:txBody>
      </p:sp>
    </p:spTree>
    <p:extLst>
      <p:ext uri="{BB962C8B-B14F-4D97-AF65-F5344CB8AC3E}">
        <p14:creationId xmlns:p14="http://schemas.microsoft.com/office/powerpoint/2010/main" val="16698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98285" y="319314"/>
            <a:ext cx="10726057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ct val="20000"/>
              </a:spcBef>
              <a:buNone/>
              <a:defRPr/>
            </a:pPr>
            <a:r>
              <a:rPr lang="es-AR" sz="4400" b="1" dirty="0" smtClean="0"/>
              <a:t>La barreras del aula inclusiva se encuentran mayormente en:</a:t>
            </a:r>
          </a:p>
          <a:p>
            <a:pPr marL="742950" indent="-742950" algn="just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s-AR" sz="4400" b="1" dirty="0" smtClean="0"/>
              <a:t>En el contexto.</a:t>
            </a:r>
          </a:p>
          <a:p>
            <a:pPr marL="742950" indent="-742950" algn="just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s-AR" sz="4400" b="1" dirty="0" smtClean="0"/>
              <a:t>En los recursos didácticos.</a:t>
            </a:r>
          </a:p>
          <a:p>
            <a:pPr marL="742950" indent="-742950" algn="just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s-AR" sz="4400" b="1" dirty="0" smtClean="0"/>
              <a:t>En el espacio físico. </a:t>
            </a:r>
          </a:p>
          <a:p>
            <a:pPr marL="742950" indent="-742950" algn="just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s-AR" sz="4400" b="1" dirty="0" smtClean="0"/>
              <a:t>En la actitud.</a:t>
            </a:r>
          </a:p>
          <a:p>
            <a:pPr marL="742950" indent="-742950" algn="just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s-AR" sz="4400" b="1" dirty="0" smtClean="0"/>
              <a:t>En la limitación de la persona.</a:t>
            </a:r>
          </a:p>
          <a:p>
            <a:pPr marL="0" indent="0" algn="just">
              <a:spcBef>
                <a:spcPct val="20000"/>
              </a:spcBef>
              <a:buNone/>
              <a:defRPr/>
            </a:pPr>
            <a:endParaRPr lang="es-AR" sz="4400" b="1" dirty="0"/>
          </a:p>
        </p:txBody>
      </p:sp>
    </p:spTree>
    <p:extLst>
      <p:ext uri="{BB962C8B-B14F-4D97-AF65-F5344CB8AC3E}">
        <p14:creationId xmlns:p14="http://schemas.microsoft.com/office/powerpoint/2010/main" val="240391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CONFIGURACIONES DE APOYO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1" y="1853248"/>
            <a:ext cx="10616975" cy="4195481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s-AR" sz="3200" dirty="0" smtClean="0"/>
              <a:t>Implica una persona que asesora a otra para que logre una meta. </a:t>
            </a:r>
          </a:p>
          <a:p>
            <a:pPr marL="514350" indent="-514350">
              <a:buFont typeface="+mj-lt"/>
              <a:buAutoNum type="alphaLcParenR"/>
            </a:pPr>
            <a:r>
              <a:rPr lang="es-AR" sz="3200" dirty="0" smtClean="0"/>
              <a:t>Asegura la presencia de la DAI para que garantice el aprendizaje de la persona </a:t>
            </a:r>
          </a:p>
          <a:p>
            <a:pPr marL="514350" indent="-514350">
              <a:buFont typeface="+mj-lt"/>
              <a:buAutoNum type="alphaLcParenR"/>
            </a:pPr>
            <a:r>
              <a:rPr lang="es-AR" sz="3200" dirty="0" smtClean="0"/>
              <a:t>Trabaja de manera colaborativa para detectar barreras y planificar acciones que permitan la accesibilidad.</a:t>
            </a:r>
          </a:p>
          <a:p>
            <a:pPr marL="514350" indent="-514350">
              <a:buFont typeface="+mj-lt"/>
              <a:buAutoNum type="alphaLcParenR"/>
            </a:pPr>
            <a:r>
              <a:rPr lang="es-AR" sz="3200" dirty="0" smtClean="0"/>
              <a:t>Son un conjunto de acciones para favorecer  la participación social. </a:t>
            </a: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177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8871" y="470647"/>
            <a:ext cx="9203493" cy="342248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s-A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P.P.I</a:t>
            </a:r>
            <a:r>
              <a:rPr lang="es-AR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s-AR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Centrado en la persona</a:t>
            </a:r>
            <a:endParaRPr lang="es-A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8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111" y="554318"/>
            <a:ext cx="11545889" cy="780996"/>
          </a:xfrm>
        </p:spPr>
        <p:txBody>
          <a:bodyPr>
            <a:normAutofit fontScale="90000"/>
          </a:bodyPr>
          <a:lstStyle/>
          <a:p>
            <a:r>
              <a:rPr lang="es-AR" sz="2000" b="1" dirty="0">
                <a:latin typeface="Arial Black" panose="020B0A04020102020204" pitchFamily="34" charset="0"/>
              </a:rPr>
              <a:t>¿QUÉ ES UN PPI </a:t>
            </a:r>
            <a:r>
              <a:rPr lang="es-AR" sz="2000" b="1" dirty="0" smtClean="0">
                <a:latin typeface="Arial Black" panose="020B0A04020102020204" pitchFamily="34" charset="0"/>
              </a:rPr>
              <a:t>(</a:t>
            </a:r>
            <a:r>
              <a:rPr lang="es-AR" sz="2000" b="1" dirty="0">
                <a:latin typeface="Arial Black" panose="020B0A04020102020204" pitchFamily="34" charset="0"/>
              </a:rPr>
              <a:t>PROYECTO PEDAGÓGICO INDIVIDUAL </a:t>
            </a:r>
            <a:r>
              <a:rPr lang="es-AR" sz="2000" b="1" dirty="0" smtClean="0">
                <a:latin typeface="Arial Black" panose="020B0A04020102020204" pitchFamily="34" charset="0"/>
              </a:rPr>
              <a:t> PARA </a:t>
            </a:r>
            <a:r>
              <a:rPr lang="es-AR" sz="2000" b="1" dirty="0">
                <a:latin typeface="Arial Black" panose="020B0A04020102020204" pitchFamily="34" charset="0"/>
              </a:rPr>
              <a:t>LA INCLUSIÓN)?</a:t>
            </a:r>
            <a:r>
              <a:rPr lang="es-AR" b="1" dirty="0">
                <a:latin typeface="Arial Black" panose="020B0A04020102020204" pitchFamily="34" charset="0"/>
              </a:rPr>
              <a:t/>
            </a:r>
            <a:br>
              <a:rPr lang="es-AR" b="1" dirty="0">
                <a:latin typeface="Arial Black" panose="020B0A04020102020204" pitchFamily="34" charset="0"/>
              </a:rPr>
            </a:br>
            <a:endParaRPr lang="es-AR" dirty="0"/>
          </a:p>
        </p:txBody>
      </p:sp>
      <p:sp>
        <p:nvSpPr>
          <p:cNvPr id="4" name="Rectángulo 3"/>
          <p:cNvSpPr/>
          <p:nvPr/>
        </p:nvSpPr>
        <p:spPr>
          <a:xfrm>
            <a:off x="283254" y="1776716"/>
            <a:ext cx="1154588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El  </a:t>
            </a:r>
            <a:r>
              <a:rPr lang="es-AR" sz="2800" dirty="0"/>
              <a:t>PPI </a:t>
            </a:r>
            <a:r>
              <a:rPr lang="es-AR" sz="2800" dirty="0" smtClean="0"/>
              <a:t>es  </a:t>
            </a:r>
            <a:r>
              <a:rPr lang="es-AR" sz="2800" dirty="0"/>
              <a:t>una herramienta de planificación y de sistematización de los </a:t>
            </a:r>
            <a:r>
              <a:rPr lang="es-AR" sz="2800" dirty="0" smtClean="0"/>
              <a:t>acuerdos </a:t>
            </a:r>
            <a:r>
              <a:rPr lang="es-AR" sz="2800" dirty="0"/>
              <a:t>dinámicos entre un alumno, su familia y sus docentes </a:t>
            </a:r>
            <a:r>
              <a:rPr lang="es-AR" sz="2800" dirty="0" smtClean="0"/>
              <a:t>en </a:t>
            </a:r>
            <a:r>
              <a:rPr lang="es-AR" sz="2800" dirty="0"/>
              <a:t>pos de garantizar las condiciones educativas que cada alumno </a:t>
            </a:r>
            <a:r>
              <a:rPr lang="es-AR" sz="2800" dirty="0" smtClean="0"/>
              <a:t>precisa</a:t>
            </a:r>
            <a:r>
              <a:rPr lang="es-AR" sz="2800" dirty="0"/>
              <a:t>, sin olvidar nunca la calidad. </a:t>
            </a:r>
            <a:endParaRPr lang="es-AR" sz="2800" dirty="0" smtClean="0"/>
          </a:p>
          <a:p>
            <a:endParaRPr lang="es-AR" sz="2800" dirty="0"/>
          </a:p>
          <a:p>
            <a:r>
              <a:rPr lang="es-AR" sz="2800" dirty="0"/>
              <a:t>Elaborar un PPI </a:t>
            </a:r>
            <a:r>
              <a:rPr lang="es-A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es sinónimo de eximir </a:t>
            </a:r>
            <a:r>
              <a:rPr lang="es-AR" sz="2800" dirty="0"/>
              <a:t>de materias ni implica tener  bajas expectativas de logro en relación a un alumno. </a:t>
            </a:r>
          </a:p>
          <a:p>
            <a:endParaRPr lang="es-AR" sz="2400" dirty="0" smtClean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9360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899885"/>
            <a:ext cx="11408227" cy="52178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sz="2800" dirty="0" smtClean="0">
                <a:latin typeface="Arial Black" panose="020B0A04020102020204" pitchFamily="34" charset="0"/>
              </a:rPr>
              <a:t>El </a:t>
            </a:r>
            <a:r>
              <a:rPr lang="es-AR" sz="2800" dirty="0">
                <a:latin typeface="Arial Black" panose="020B0A04020102020204" pitchFamily="34" charset="0"/>
              </a:rPr>
              <a:t>art 24 de la Convención es claro cuando obliga a los Estados a tener sistemas de educación inclusiva con miras a: </a:t>
            </a:r>
          </a:p>
          <a:p>
            <a:pPr marL="0" indent="0">
              <a:buNone/>
            </a:pPr>
            <a:endParaRPr lang="es-AR" sz="2800" dirty="0" smtClean="0"/>
          </a:p>
          <a:p>
            <a:pPr marL="0" indent="0">
              <a:buNone/>
            </a:pPr>
            <a:endParaRPr lang="es-AR" sz="2800" dirty="0"/>
          </a:p>
          <a:p>
            <a:pPr marL="0" indent="0">
              <a:buNone/>
            </a:pPr>
            <a:r>
              <a:rPr lang="es-AR" sz="3000" dirty="0" smtClean="0"/>
              <a:t>“</a:t>
            </a:r>
            <a:r>
              <a:rPr lang="es-AR" sz="3000" dirty="0"/>
              <a:t>b) Desarrollar al máximo la personalidad, los talentos y la creatividad de las personas con discapacidad, así como sus aptitudes mentales y físicas”. </a:t>
            </a:r>
            <a:endParaRPr lang="es-AR" sz="3000" dirty="0" smtClean="0"/>
          </a:p>
          <a:p>
            <a:pPr marL="0" indent="0">
              <a:buNone/>
            </a:pPr>
            <a:endParaRPr lang="es-AR" sz="3000" dirty="0"/>
          </a:p>
          <a:p>
            <a:pPr marL="0" indent="0">
              <a:buNone/>
            </a:pPr>
            <a:r>
              <a:rPr lang="es-AR" sz="3000" dirty="0"/>
              <a:t>En este sentido, la construcción de un PPI debería estar basada en </a:t>
            </a:r>
          </a:p>
          <a:p>
            <a:pPr marL="0" indent="0">
              <a:buNone/>
            </a:pPr>
            <a:r>
              <a:rPr lang="es-AR" sz="3000" dirty="0"/>
              <a:t>la identificación de las barreras al aprendizaje y la participación del alumnado y en la construcción de acuerdos y apoyos para su </a:t>
            </a:r>
          </a:p>
          <a:p>
            <a:pPr marL="0" indent="0">
              <a:buNone/>
            </a:pPr>
            <a:r>
              <a:rPr lang="es-AR" sz="3000" dirty="0"/>
              <a:t>eliminación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3044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07999" y="307722"/>
            <a:ext cx="112485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AR" sz="2800" b="1" dirty="0" smtClean="0"/>
          </a:p>
          <a:p>
            <a:pPr algn="just"/>
            <a:r>
              <a:rPr lang="es-AR" sz="2800" b="1" dirty="0" smtClean="0"/>
              <a:t>En todos los niveles de escolaridad, el alumno con discapacidad deberá tener la oportunidad de acceder a todos los espacios curriculares, desde idiomas, educación física, áreas de lógica matemática, prácticas de lenguaje, etc. </a:t>
            </a:r>
          </a:p>
          <a:p>
            <a:pPr algn="just"/>
            <a:endParaRPr lang="es-AR" sz="2800" b="1" dirty="0" smtClean="0"/>
          </a:p>
          <a:p>
            <a:pPr algn="just"/>
            <a:r>
              <a:rPr lang="es-AR" sz="2800" b="1" dirty="0" smtClean="0"/>
              <a:t>“Dar la oportunidad” significa no optar como primera medida por eximir a un alumno en un área. Al contrario, se deben dar todos los apoyos y recursos para que pueda transitarla.</a:t>
            </a:r>
          </a:p>
          <a:p>
            <a:pPr algn="just"/>
            <a:r>
              <a:rPr lang="es-AR" sz="2800" b="1" dirty="0" smtClean="0"/>
              <a:t> El devenir y el desarrollo cognitivo y físico se producen y se construyen en la marcha, en un movimiento que opera día a día.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213367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0286" y="456247"/>
            <a:ext cx="1143725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800" dirty="0" smtClean="0"/>
              <a:t>En este sentido, </a:t>
            </a:r>
            <a:r>
              <a:rPr lang="es-AR" sz="2800" dirty="0" smtClean="0">
                <a:latin typeface="Arial Black" panose="020B0A04020102020204" pitchFamily="34" charset="0"/>
              </a:rPr>
              <a:t>la construcción de un PPI </a:t>
            </a:r>
            <a:r>
              <a:rPr lang="es-AR" sz="2800" dirty="0" smtClean="0"/>
              <a:t>debería estar basada en la </a:t>
            </a:r>
            <a:r>
              <a:rPr lang="es-AR" sz="2800" dirty="0" smtClean="0">
                <a:latin typeface="Arial Black" panose="020B0A04020102020204" pitchFamily="34" charset="0"/>
              </a:rPr>
              <a:t>identificación de las barreras </a:t>
            </a:r>
            <a:r>
              <a:rPr lang="es-AR" sz="2800" dirty="0" smtClean="0"/>
              <a:t>al aprendizaje y la participación del alumnado y en la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construcción de acuerdos y apoyos para su eliminación. </a:t>
            </a:r>
          </a:p>
          <a:p>
            <a:pPr algn="just"/>
            <a:endParaRPr lang="es-AR" sz="2800" dirty="0" smtClean="0"/>
          </a:p>
          <a:p>
            <a:pPr algn="just"/>
            <a:r>
              <a:rPr lang="es-AR" sz="2800" dirty="0" smtClean="0">
                <a:latin typeface="Arial Black" panose="020B0A04020102020204" pitchFamily="34" charset="0"/>
              </a:rPr>
              <a:t>El </a:t>
            </a:r>
            <a:r>
              <a:rPr lang="es-AR" sz="2800" dirty="0">
                <a:latin typeface="Arial Black" panose="020B0A04020102020204" pitchFamily="34" charset="0"/>
              </a:rPr>
              <a:t>PPI </a:t>
            </a:r>
            <a:r>
              <a:rPr lang="es-AR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no</a:t>
            </a:r>
            <a:r>
              <a:rPr lang="es-AR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s-AR" sz="2800" dirty="0">
                <a:latin typeface="Arial Black" panose="020B0A04020102020204" pitchFamily="34" charset="0"/>
              </a:rPr>
              <a:t>implica reducción de contenidos u </a:t>
            </a:r>
            <a:r>
              <a:rPr lang="es-AR" sz="2800" dirty="0" smtClean="0">
                <a:latin typeface="Arial Black" panose="020B0A04020102020204" pitchFamily="34" charset="0"/>
              </a:rPr>
              <a:t>horario</a:t>
            </a:r>
            <a:r>
              <a:rPr lang="es-AR" sz="2800" dirty="0"/>
              <a:t>, sino, por el contrario, la sistematización de las estrategias </a:t>
            </a:r>
            <a:r>
              <a:rPr lang="es-AR" sz="2800" dirty="0" smtClean="0"/>
              <a:t>que </a:t>
            </a:r>
            <a:r>
              <a:rPr lang="es-AR" sz="2800" dirty="0"/>
              <a:t>en un período determinado la escuela implementará para </a:t>
            </a:r>
            <a:r>
              <a:rPr lang="es-AR" sz="2800" dirty="0" smtClean="0"/>
              <a:t>efectivizar </a:t>
            </a:r>
            <a:r>
              <a:rPr lang="es-AR" sz="2800" dirty="0"/>
              <a:t>el derecho a la educación de su alumnado con </a:t>
            </a:r>
            <a:r>
              <a:rPr lang="es-AR" sz="2800" dirty="0" smtClean="0"/>
              <a:t>discapacidad</a:t>
            </a:r>
            <a:r>
              <a:rPr lang="es-AR" sz="2800" dirty="0"/>
              <a:t>. </a:t>
            </a:r>
            <a:endParaRPr lang="es-AR" sz="2800" dirty="0" smtClean="0"/>
          </a:p>
          <a:p>
            <a:pPr algn="just"/>
            <a:endParaRPr lang="es-AR" sz="2800" dirty="0"/>
          </a:p>
          <a:p>
            <a:pPr algn="just"/>
            <a:r>
              <a:rPr lang="es-AR" sz="2800" dirty="0">
                <a:latin typeface="Arial Black" panose="020B0A04020102020204" pitchFamily="34" charset="0"/>
              </a:rPr>
              <a:t>No todos los alumnos con discapacidad requieren un PPI</a:t>
            </a:r>
            <a:r>
              <a:rPr lang="es-AR" sz="2800" dirty="0"/>
              <a:t>, aunque sí </a:t>
            </a:r>
            <a:r>
              <a:rPr lang="es-AR" sz="2800" dirty="0" smtClean="0"/>
              <a:t>probablemente </a:t>
            </a:r>
            <a:r>
              <a:rPr lang="es-AR" sz="2800" dirty="0"/>
              <a:t>necesiten apoyos, por ejemplo en los recreos, en la </a:t>
            </a:r>
            <a:r>
              <a:rPr lang="es-AR" sz="2800" dirty="0" smtClean="0"/>
              <a:t>sociabilización</a:t>
            </a:r>
            <a:r>
              <a:rPr lang="es-AR" sz="2800" dirty="0"/>
              <a:t>, en la asistencia personal, etc.  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9670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1915</TotalTime>
  <Words>1000</Words>
  <Application>Microsoft Office PowerPoint</Application>
  <PresentationFormat>Personalizado</PresentationFormat>
  <Paragraphs>135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Faceta</vt:lpstr>
      <vt:lpstr>Presentación de PowerPoint</vt:lpstr>
      <vt:lpstr>Para dar comienzo… es necesario tener en cuenta ciertos conceptos IMPORTANTES!!</vt:lpstr>
      <vt:lpstr>Presentación de PowerPoint</vt:lpstr>
      <vt:lpstr>CONFIGURACIONES DE APOYO  </vt:lpstr>
      <vt:lpstr>         P.P.I.   Centrado en la persona</vt:lpstr>
      <vt:lpstr>¿QUÉ ES UN PPI (PROYECTO PEDAGÓGICO INDIVIDUAL  PARA LA INCLUSIÓN)?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  <vt:lpstr>PPI 2° PARTE  </vt:lpstr>
      <vt:lpstr>Configuraciones de apoyo </vt:lpstr>
      <vt:lpstr>Habilidades adaptativas </vt:lpstr>
      <vt:lpstr>Presentación de PowerPoint</vt:lpstr>
    </vt:vector>
  </TitlesOfParts>
  <Company>InKulpado666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SILVANA</dc:creator>
  <cp:lastModifiedBy>Feder</cp:lastModifiedBy>
  <cp:revision>61</cp:revision>
  <dcterms:created xsi:type="dcterms:W3CDTF">2018-09-21T14:10:15Z</dcterms:created>
  <dcterms:modified xsi:type="dcterms:W3CDTF">2020-07-13T18:48:03Z</dcterms:modified>
</cp:coreProperties>
</file>