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50" r:id="rId1"/>
  </p:sldMasterIdLst>
  <p:sldIdLst>
    <p:sldId id="263" r:id="rId2"/>
    <p:sldId id="256" r:id="rId3"/>
    <p:sldId id="260" r:id="rId4"/>
    <p:sldId id="261" r:id="rId5"/>
    <p:sldId id="259" r:id="rId6"/>
    <p:sldId id="258" r:id="rId7"/>
    <p:sldId id="262" r:id="rId8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5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iagrams/_rels/data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_rels/drawing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sv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12" Type="http://schemas.openxmlformats.org/officeDocument/2006/relationships/image" Target="../media/image14.svg"/><Relationship Id="rId2" Type="http://schemas.openxmlformats.org/officeDocument/2006/relationships/image" Target="../media/image4.svg"/><Relationship Id="rId1" Type="http://schemas.openxmlformats.org/officeDocument/2006/relationships/image" Target="../media/image3.png"/><Relationship Id="rId6" Type="http://schemas.openxmlformats.org/officeDocument/2006/relationships/image" Target="../media/image8.svg"/><Relationship Id="rId11" Type="http://schemas.openxmlformats.org/officeDocument/2006/relationships/image" Target="../media/image13.png"/><Relationship Id="rId5" Type="http://schemas.openxmlformats.org/officeDocument/2006/relationships/image" Target="../media/image7.png"/><Relationship Id="rId10" Type="http://schemas.openxmlformats.org/officeDocument/2006/relationships/image" Target="../media/image12.svg"/><Relationship Id="rId4" Type="http://schemas.openxmlformats.org/officeDocument/2006/relationships/image" Target="../media/image6.svg"/><Relationship Id="rId9" Type="http://schemas.openxmlformats.org/officeDocument/2006/relationships/image" Target="../media/image11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18/5/colors/Iconchunking_neutralicontext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bg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A023CD8-7251-4440-8AAC-FC525E260333}" type="doc">
      <dgm:prSet loTypeId="urn:microsoft.com/office/officeart/2018/2/layout/IconVerticalSolidList" loCatId="icon" qsTypeId="urn:microsoft.com/office/officeart/2005/8/quickstyle/simple1" qsCatId="simple" csTypeId="urn:microsoft.com/office/officeart/2018/5/colors/Iconchunking_neutralicontext_colorful1" csCatId="colorful" phldr="1"/>
      <dgm:spPr/>
      <dgm:t>
        <a:bodyPr/>
        <a:lstStyle/>
        <a:p>
          <a:endParaRPr lang="en-US"/>
        </a:p>
      </dgm:t>
    </dgm:pt>
    <dgm:pt modelId="{70F2FFD0-E61A-45DC-B7DB-60240EC25452}">
      <dgm:prSet/>
      <dgm:spPr/>
      <dgm:t>
        <a:bodyPr/>
        <a:lstStyle/>
        <a:p>
          <a:r>
            <a:rPr lang="es-MX" i="1" dirty="0"/>
            <a:t>Objetivo general: </a:t>
          </a:r>
          <a:r>
            <a:rPr lang="es-MX" dirty="0"/>
            <a:t>Generar y habilitar distintas formas de aproximarse a la ciencia y al conocimiento científico a través de una herramienta pedagógica llamada: “la geometría del saber científico”</a:t>
          </a:r>
          <a:endParaRPr lang="en-US" dirty="0"/>
        </a:p>
      </dgm:t>
    </dgm:pt>
    <dgm:pt modelId="{94065969-9650-4A1D-8FE9-91119018125C}" type="parTrans" cxnId="{33CE79D6-E222-4870-8DDB-A639E2B760AA}">
      <dgm:prSet/>
      <dgm:spPr/>
      <dgm:t>
        <a:bodyPr/>
        <a:lstStyle/>
        <a:p>
          <a:endParaRPr lang="en-US"/>
        </a:p>
      </dgm:t>
    </dgm:pt>
    <dgm:pt modelId="{696E0D28-76AA-4412-8569-AF8353BF1CB4}" type="sibTrans" cxnId="{33CE79D6-E222-4870-8DDB-A639E2B760AA}">
      <dgm:prSet/>
      <dgm:spPr/>
      <dgm:t>
        <a:bodyPr/>
        <a:lstStyle/>
        <a:p>
          <a:endParaRPr lang="en-US"/>
        </a:p>
      </dgm:t>
    </dgm:pt>
    <dgm:pt modelId="{68E8211C-E959-40E0-8CDA-8FEE5F0709D5}">
      <dgm:prSet/>
      <dgm:spPr/>
      <dgm:t>
        <a:bodyPr/>
        <a:lstStyle/>
        <a:p>
          <a:r>
            <a:rPr lang="es-MX" i="1"/>
            <a:t>Objetivos específicos:</a:t>
          </a:r>
          <a:endParaRPr lang="en-US"/>
        </a:p>
      </dgm:t>
    </dgm:pt>
    <dgm:pt modelId="{254902FD-8626-40FF-8E9C-CA57A4CC4D36}" type="parTrans" cxnId="{0C75B9FC-FF27-40DA-AE7C-499F193A4B43}">
      <dgm:prSet/>
      <dgm:spPr/>
      <dgm:t>
        <a:bodyPr/>
        <a:lstStyle/>
        <a:p>
          <a:endParaRPr lang="en-US"/>
        </a:p>
      </dgm:t>
    </dgm:pt>
    <dgm:pt modelId="{69C3938B-205A-43DE-ABDD-A34C3EE32893}" type="sibTrans" cxnId="{0C75B9FC-FF27-40DA-AE7C-499F193A4B43}">
      <dgm:prSet/>
      <dgm:spPr/>
      <dgm:t>
        <a:bodyPr/>
        <a:lstStyle/>
        <a:p>
          <a:endParaRPr lang="en-US"/>
        </a:p>
      </dgm:t>
    </dgm:pt>
    <dgm:pt modelId="{62B3B6CF-9621-4BE5-AD54-0EDEE269DDE4}">
      <dgm:prSet/>
      <dgm:spPr/>
      <dgm:t>
        <a:bodyPr/>
        <a:lstStyle/>
        <a:p>
          <a:r>
            <a:rPr lang="es-MX" dirty="0"/>
            <a:t>Ubicar el sentido común como recurso inherente a la práctica investigativa.</a:t>
          </a:r>
          <a:endParaRPr lang="en-US" dirty="0"/>
        </a:p>
      </dgm:t>
    </dgm:pt>
    <dgm:pt modelId="{FBF5795A-1163-4074-8600-AD0D71979123}" type="parTrans" cxnId="{F79DAA09-3EF1-4DBF-8024-DC7E3D0DE69F}">
      <dgm:prSet/>
      <dgm:spPr/>
      <dgm:t>
        <a:bodyPr/>
        <a:lstStyle/>
        <a:p>
          <a:endParaRPr lang="en-US"/>
        </a:p>
      </dgm:t>
    </dgm:pt>
    <dgm:pt modelId="{231CF5DD-FCF8-432D-B0AF-3E2D66C99102}" type="sibTrans" cxnId="{F79DAA09-3EF1-4DBF-8024-DC7E3D0DE69F}">
      <dgm:prSet/>
      <dgm:spPr/>
      <dgm:t>
        <a:bodyPr/>
        <a:lstStyle/>
        <a:p>
          <a:endParaRPr lang="en-US"/>
        </a:p>
      </dgm:t>
    </dgm:pt>
    <dgm:pt modelId="{D563D249-7734-4CA6-919F-AC7470009678}">
      <dgm:prSet/>
      <dgm:spPr/>
      <dgm:t>
        <a:bodyPr/>
        <a:lstStyle/>
        <a:p>
          <a:r>
            <a:rPr lang="es-MX"/>
            <a:t>Promover la integración de los elementos que hacen al proyecto de investigación.</a:t>
          </a:r>
          <a:endParaRPr lang="en-US"/>
        </a:p>
      </dgm:t>
    </dgm:pt>
    <dgm:pt modelId="{A3B206AC-B476-409C-BB9A-E7893845E4AD}" type="parTrans" cxnId="{A220367F-11F4-42BE-92F0-CF23B5CBD3B8}">
      <dgm:prSet/>
      <dgm:spPr/>
      <dgm:t>
        <a:bodyPr/>
        <a:lstStyle/>
        <a:p>
          <a:endParaRPr lang="en-US"/>
        </a:p>
      </dgm:t>
    </dgm:pt>
    <dgm:pt modelId="{D2162111-B355-48F9-A91F-96FFF4B1D22E}" type="sibTrans" cxnId="{A220367F-11F4-42BE-92F0-CF23B5CBD3B8}">
      <dgm:prSet/>
      <dgm:spPr/>
      <dgm:t>
        <a:bodyPr/>
        <a:lstStyle/>
        <a:p>
          <a:endParaRPr lang="en-US"/>
        </a:p>
      </dgm:t>
    </dgm:pt>
    <dgm:pt modelId="{B2D06914-0937-4006-A3C9-DA625DFD932E}">
      <dgm:prSet/>
      <dgm:spPr/>
      <dgm:t>
        <a:bodyPr/>
        <a:lstStyle/>
        <a:p>
          <a:r>
            <a:rPr lang="es-MX" dirty="0"/>
            <a:t>Situar al alumno desde sus distintas experiencias, formas de conocer y actuar en el mundo como parte de la construcción de un proyecto de investigación.</a:t>
          </a:r>
          <a:endParaRPr lang="en-US" dirty="0"/>
        </a:p>
      </dgm:t>
    </dgm:pt>
    <dgm:pt modelId="{7F96586E-9C28-42BF-99FD-82A15066395C}" type="parTrans" cxnId="{5BD86CB9-A9FA-4E77-825D-BDC57B5F1DFF}">
      <dgm:prSet/>
      <dgm:spPr/>
      <dgm:t>
        <a:bodyPr/>
        <a:lstStyle/>
        <a:p>
          <a:endParaRPr lang="en-US"/>
        </a:p>
      </dgm:t>
    </dgm:pt>
    <dgm:pt modelId="{F64473EA-9BE8-403A-A025-4EF78393381F}" type="sibTrans" cxnId="{5BD86CB9-A9FA-4E77-825D-BDC57B5F1DFF}">
      <dgm:prSet/>
      <dgm:spPr/>
      <dgm:t>
        <a:bodyPr/>
        <a:lstStyle/>
        <a:p>
          <a:endParaRPr lang="en-US"/>
        </a:p>
      </dgm:t>
    </dgm:pt>
    <dgm:pt modelId="{467A8A0B-C494-465D-A00C-CD046A586B51}">
      <dgm:prSet/>
      <dgm:spPr/>
      <dgm:t>
        <a:bodyPr/>
        <a:lstStyle/>
        <a:p>
          <a:r>
            <a:rPr lang="es-MX" dirty="0"/>
            <a:t>Ofrecer una herramienta para realizar proyectos de investigación en estudiantes universitarios.</a:t>
          </a:r>
          <a:endParaRPr lang="en-US" dirty="0"/>
        </a:p>
      </dgm:t>
    </dgm:pt>
    <dgm:pt modelId="{63FEC7FD-5645-44F2-98B6-46920A954CED}" type="parTrans" cxnId="{FDB80B01-EF4F-4879-93CD-A95177472F04}">
      <dgm:prSet/>
      <dgm:spPr/>
      <dgm:t>
        <a:bodyPr/>
        <a:lstStyle/>
        <a:p>
          <a:endParaRPr lang="en-US"/>
        </a:p>
      </dgm:t>
    </dgm:pt>
    <dgm:pt modelId="{DCD983FA-2DD4-44D7-AB00-F5265FD29ABB}" type="sibTrans" cxnId="{FDB80B01-EF4F-4879-93CD-A95177472F04}">
      <dgm:prSet/>
      <dgm:spPr/>
      <dgm:t>
        <a:bodyPr/>
        <a:lstStyle/>
        <a:p>
          <a:endParaRPr lang="en-US"/>
        </a:p>
      </dgm:t>
    </dgm:pt>
    <dgm:pt modelId="{089EC033-53FA-44D0-B7D2-2736C8ED3B5D}" type="pres">
      <dgm:prSet presAssocID="{7A023CD8-7251-4440-8AAC-FC525E260333}" presName="root" presStyleCnt="0">
        <dgm:presLayoutVars>
          <dgm:dir/>
          <dgm:resizeHandles val="exact"/>
        </dgm:presLayoutVars>
      </dgm:prSet>
      <dgm:spPr/>
    </dgm:pt>
    <dgm:pt modelId="{B11C99DE-22B5-484B-A96F-8125893124A8}" type="pres">
      <dgm:prSet presAssocID="{70F2FFD0-E61A-45DC-B7DB-60240EC25452}" presName="compNode" presStyleCnt="0"/>
      <dgm:spPr/>
    </dgm:pt>
    <dgm:pt modelId="{618C24CE-69F1-4F17-BEB6-94A806BB88A6}" type="pres">
      <dgm:prSet presAssocID="{70F2FFD0-E61A-45DC-B7DB-60240EC25452}" presName="bgRect" presStyleLbl="bgShp" presStyleIdx="0" presStyleCnt="6" custScaleY="182255"/>
      <dgm:spPr/>
    </dgm:pt>
    <dgm:pt modelId="{83ED85E2-4B8B-4016-B448-B3A6A5507F30}" type="pres">
      <dgm:prSet presAssocID="{70F2FFD0-E61A-45DC-B7DB-60240EC25452}" presName="iconRect" presStyleLbl="node1" presStyleIdx="0" presStyleCnt="6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Light Bulb and Gear"/>
        </a:ext>
      </dgm:extLst>
    </dgm:pt>
    <dgm:pt modelId="{EC4C8C40-1C25-40DE-84E3-7CA0810638CA}" type="pres">
      <dgm:prSet presAssocID="{70F2FFD0-E61A-45DC-B7DB-60240EC25452}" presName="spaceRect" presStyleCnt="0"/>
      <dgm:spPr/>
    </dgm:pt>
    <dgm:pt modelId="{86E844B2-2691-489D-9FB1-6A0B43556A0D}" type="pres">
      <dgm:prSet presAssocID="{70F2FFD0-E61A-45DC-B7DB-60240EC25452}" presName="parTx" presStyleLbl="revTx" presStyleIdx="0" presStyleCnt="6" custScaleX="99371" custScaleY="135211">
        <dgm:presLayoutVars>
          <dgm:chMax val="0"/>
          <dgm:chPref val="0"/>
        </dgm:presLayoutVars>
      </dgm:prSet>
      <dgm:spPr/>
    </dgm:pt>
    <dgm:pt modelId="{3F1301CC-9ECE-4032-BC19-CE69660C1A4D}" type="pres">
      <dgm:prSet presAssocID="{696E0D28-76AA-4412-8569-AF8353BF1CB4}" presName="sibTrans" presStyleCnt="0"/>
      <dgm:spPr/>
    </dgm:pt>
    <dgm:pt modelId="{DBA5A8FD-F3CD-4346-AAAC-3A6D6343D032}" type="pres">
      <dgm:prSet presAssocID="{68E8211C-E959-40E0-8CDA-8FEE5F0709D5}" presName="compNode" presStyleCnt="0"/>
      <dgm:spPr/>
    </dgm:pt>
    <dgm:pt modelId="{ED8DE00B-277C-4ADE-98E7-207306C34DAF}" type="pres">
      <dgm:prSet presAssocID="{68E8211C-E959-40E0-8CDA-8FEE5F0709D5}" presName="bgRect" presStyleLbl="bgShp" presStyleIdx="1" presStyleCnt="6"/>
      <dgm:spPr/>
    </dgm:pt>
    <dgm:pt modelId="{C70FC1A1-9509-4161-B3B2-E35352464D34}" type="pres">
      <dgm:prSet presAssocID="{68E8211C-E959-40E0-8CDA-8FEE5F0709D5}" presName="iconRect" presStyleLbl="node1" presStyleIdx="1" presStyleCnt="6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ensamiento científico"/>
        </a:ext>
      </dgm:extLst>
    </dgm:pt>
    <dgm:pt modelId="{0CBAC345-3710-4E96-A079-F3A34E3699FF}" type="pres">
      <dgm:prSet presAssocID="{68E8211C-E959-40E0-8CDA-8FEE5F0709D5}" presName="spaceRect" presStyleCnt="0"/>
      <dgm:spPr/>
    </dgm:pt>
    <dgm:pt modelId="{FE56DE6E-244E-4CCF-8085-AE8804B5DE92}" type="pres">
      <dgm:prSet presAssocID="{68E8211C-E959-40E0-8CDA-8FEE5F0709D5}" presName="parTx" presStyleLbl="revTx" presStyleIdx="1" presStyleCnt="6">
        <dgm:presLayoutVars>
          <dgm:chMax val="0"/>
          <dgm:chPref val="0"/>
        </dgm:presLayoutVars>
      </dgm:prSet>
      <dgm:spPr/>
    </dgm:pt>
    <dgm:pt modelId="{DF36A06C-1806-425C-B85B-AD1265D37CC8}" type="pres">
      <dgm:prSet presAssocID="{69C3938B-205A-43DE-ABDD-A34C3EE32893}" presName="sibTrans" presStyleCnt="0"/>
      <dgm:spPr/>
    </dgm:pt>
    <dgm:pt modelId="{B7735728-665D-4B15-8891-3CB3F63D41DD}" type="pres">
      <dgm:prSet presAssocID="{62B3B6CF-9621-4BE5-AD54-0EDEE269DDE4}" presName="compNode" presStyleCnt="0"/>
      <dgm:spPr/>
    </dgm:pt>
    <dgm:pt modelId="{22E633E1-F0BF-4DFA-9CCF-69246AFE73E6}" type="pres">
      <dgm:prSet presAssocID="{62B3B6CF-9621-4BE5-AD54-0EDEE269DDE4}" presName="bgRect" presStyleLbl="bgShp" presStyleIdx="2" presStyleCnt="6"/>
      <dgm:spPr/>
    </dgm:pt>
    <dgm:pt modelId="{4EFFF50A-FDD5-442E-BE14-8C1FCF696133}" type="pres">
      <dgm:prSet presAssocID="{62B3B6CF-9621-4BE5-AD54-0EDEE269DDE4}" presName="iconRect" presStyleLbl="node1" presStyleIdx="2" presStyleCnt="6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Plano"/>
        </a:ext>
      </dgm:extLst>
    </dgm:pt>
    <dgm:pt modelId="{F4246FE4-BC25-46A4-987B-587D4E22CD57}" type="pres">
      <dgm:prSet presAssocID="{62B3B6CF-9621-4BE5-AD54-0EDEE269DDE4}" presName="spaceRect" presStyleCnt="0"/>
      <dgm:spPr/>
    </dgm:pt>
    <dgm:pt modelId="{A3BD1379-0EFA-4BF5-9559-99C296C8C2A9}" type="pres">
      <dgm:prSet presAssocID="{62B3B6CF-9621-4BE5-AD54-0EDEE269DDE4}" presName="parTx" presStyleLbl="revTx" presStyleIdx="2" presStyleCnt="6">
        <dgm:presLayoutVars>
          <dgm:chMax val="0"/>
          <dgm:chPref val="0"/>
        </dgm:presLayoutVars>
      </dgm:prSet>
      <dgm:spPr/>
    </dgm:pt>
    <dgm:pt modelId="{A87FDAE5-8AFC-41F0-8B6E-3A4E46F021DF}" type="pres">
      <dgm:prSet presAssocID="{231CF5DD-FCF8-432D-B0AF-3E2D66C99102}" presName="sibTrans" presStyleCnt="0"/>
      <dgm:spPr/>
    </dgm:pt>
    <dgm:pt modelId="{9C98A6D6-91CB-409E-949C-D9BB84BE2AA7}" type="pres">
      <dgm:prSet presAssocID="{D563D249-7734-4CA6-919F-AC7470009678}" presName="compNode" presStyleCnt="0"/>
      <dgm:spPr/>
    </dgm:pt>
    <dgm:pt modelId="{E90CF2E4-4B0F-4ECD-A185-F91CE10AD67A}" type="pres">
      <dgm:prSet presAssocID="{D563D249-7734-4CA6-919F-AC7470009678}" presName="bgRect" presStyleLbl="bgShp" presStyleIdx="3" presStyleCnt="6"/>
      <dgm:spPr/>
    </dgm:pt>
    <dgm:pt modelId="{5D334451-947A-42E8-811C-E4F19ED117F2}" type="pres">
      <dgm:prSet presAssocID="{D563D249-7734-4CA6-919F-AC7470009678}" presName="iconRect" presStyleLbl="node1" presStyleIdx="3" presStyleCnt="6"/>
      <dgm:spPr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undo"/>
        </a:ext>
      </dgm:extLst>
    </dgm:pt>
    <dgm:pt modelId="{151F2401-CCCE-4120-BE27-319AAC7FD964}" type="pres">
      <dgm:prSet presAssocID="{D563D249-7734-4CA6-919F-AC7470009678}" presName="spaceRect" presStyleCnt="0"/>
      <dgm:spPr/>
    </dgm:pt>
    <dgm:pt modelId="{191DF395-003E-43DA-9078-247554574F82}" type="pres">
      <dgm:prSet presAssocID="{D563D249-7734-4CA6-919F-AC7470009678}" presName="parTx" presStyleLbl="revTx" presStyleIdx="3" presStyleCnt="6">
        <dgm:presLayoutVars>
          <dgm:chMax val="0"/>
          <dgm:chPref val="0"/>
        </dgm:presLayoutVars>
      </dgm:prSet>
      <dgm:spPr/>
    </dgm:pt>
    <dgm:pt modelId="{729D74BF-E193-4A3E-8E70-C0F273153A88}" type="pres">
      <dgm:prSet presAssocID="{D2162111-B355-48F9-A91F-96FFF4B1D22E}" presName="sibTrans" presStyleCnt="0"/>
      <dgm:spPr/>
    </dgm:pt>
    <dgm:pt modelId="{EE2310FA-9651-4490-ACD2-40412C0E6E6A}" type="pres">
      <dgm:prSet presAssocID="{B2D06914-0937-4006-A3C9-DA625DFD932E}" presName="compNode" presStyleCnt="0"/>
      <dgm:spPr/>
    </dgm:pt>
    <dgm:pt modelId="{5496175B-E23E-4C4F-A389-07FA9D495E25}" type="pres">
      <dgm:prSet presAssocID="{B2D06914-0937-4006-A3C9-DA625DFD932E}" presName="bgRect" presStyleLbl="bgShp" presStyleIdx="4" presStyleCnt="6" custScaleY="141974"/>
      <dgm:spPr/>
    </dgm:pt>
    <dgm:pt modelId="{69C29FD0-198B-416A-8387-2D682E98FE3B}" type="pres">
      <dgm:prSet presAssocID="{B2D06914-0937-4006-A3C9-DA625DFD932E}" presName="iconRect" presStyleLbl="node1" presStyleIdx="4" presStyleCnt="6"/>
      <dgm:spPr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Mapa con marcador"/>
        </a:ext>
      </dgm:extLst>
    </dgm:pt>
    <dgm:pt modelId="{D16CFEE8-E845-479F-9937-210134885563}" type="pres">
      <dgm:prSet presAssocID="{B2D06914-0937-4006-A3C9-DA625DFD932E}" presName="spaceRect" presStyleCnt="0"/>
      <dgm:spPr/>
    </dgm:pt>
    <dgm:pt modelId="{16328350-DFA0-4511-B9EA-49F30B4A6A43}" type="pres">
      <dgm:prSet presAssocID="{B2D06914-0937-4006-A3C9-DA625DFD932E}" presName="parTx" presStyleLbl="revTx" presStyleIdx="4" presStyleCnt="6">
        <dgm:presLayoutVars>
          <dgm:chMax val="0"/>
          <dgm:chPref val="0"/>
        </dgm:presLayoutVars>
      </dgm:prSet>
      <dgm:spPr/>
    </dgm:pt>
    <dgm:pt modelId="{548767D3-260A-4BA1-B994-9ED590A5A404}" type="pres">
      <dgm:prSet presAssocID="{F64473EA-9BE8-403A-A025-4EF78393381F}" presName="sibTrans" presStyleCnt="0"/>
      <dgm:spPr/>
    </dgm:pt>
    <dgm:pt modelId="{18052F68-9C7E-4C14-82FC-B465806D1960}" type="pres">
      <dgm:prSet presAssocID="{467A8A0B-C494-465D-A00C-CD046A586B51}" presName="compNode" presStyleCnt="0"/>
      <dgm:spPr/>
    </dgm:pt>
    <dgm:pt modelId="{ED977686-7C68-4DC1-AC65-5C81B9D5221D}" type="pres">
      <dgm:prSet presAssocID="{467A8A0B-C494-465D-A00C-CD046A586B51}" presName="bgRect" presStyleLbl="bgShp" presStyleIdx="5" presStyleCnt="6"/>
      <dgm:spPr/>
    </dgm:pt>
    <dgm:pt modelId="{2BF94526-6AC8-4AA4-8FD7-44172C212AFA}" type="pres">
      <dgm:prSet presAssocID="{467A8A0B-C494-465D-A00C-CD046A586B51}" presName="iconRect" presStyleLbl="node1" presStyleIdx="5" presStyleCnt="6"/>
      <dgm:spPr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>
          <a:noFill/>
        </a:ln>
      </dgm:spPr>
      <dgm:extLst>
        <a:ext uri="{E40237B7-FDA0-4F09-8148-C483321AD2D9}">
          <dgm14:cNvPr xmlns:dgm14="http://schemas.microsoft.com/office/drawing/2010/diagram" id="0" name="" descr="Books"/>
        </a:ext>
      </dgm:extLst>
    </dgm:pt>
    <dgm:pt modelId="{F7ECAC0F-8DCB-4486-87F0-14D58C0C3D4D}" type="pres">
      <dgm:prSet presAssocID="{467A8A0B-C494-465D-A00C-CD046A586B51}" presName="spaceRect" presStyleCnt="0"/>
      <dgm:spPr/>
    </dgm:pt>
    <dgm:pt modelId="{B81523B2-AB5E-4E82-BD20-2BCC20B1FBFD}" type="pres">
      <dgm:prSet presAssocID="{467A8A0B-C494-465D-A00C-CD046A586B51}" presName="parTx" presStyleLbl="revTx" presStyleIdx="5" presStyleCnt="6">
        <dgm:presLayoutVars>
          <dgm:chMax val="0"/>
          <dgm:chPref val="0"/>
        </dgm:presLayoutVars>
      </dgm:prSet>
      <dgm:spPr/>
    </dgm:pt>
  </dgm:ptLst>
  <dgm:cxnLst>
    <dgm:cxn modelId="{FDB80B01-EF4F-4879-93CD-A95177472F04}" srcId="{7A023CD8-7251-4440-8AAC-FC525E260333}" destId="{467A8A0B-C494-465D-A00C-CD046A586B51}" srcOrd="5" destOrd="0" parTransId="{63FEC7FD-5645-44F2-98B6-46920A954CED}" sibTransId="{DCD983FA-2DD4-44D7-AB00-F5265FD29ABB}"/>
    <dgm:cxn modelId="{F79DAA09-3EF1-4DBF-8024-DC7E3D0DE69F}" srcId="{7A023CD8-7251-4440-8AAC-FC525E260333}" destId="{62B3B6CF-9621-4BE5-AD54-0EDEE269DDE4}" srcOrd="2" destOrd="0" parTransId="{FBF5795A-1163-4074-8600-AD0D71979123}" sibTransId="{231CF5DD-FCF8-432D-B0AF-3E2D66C99102}"/>
    <dgm:cxn modelId="{57256F21-0C0F-49D2-BD00-901C2D1BE154}" type="presOf" srcId="{D563D249-7734-4CA6-919F-AC7470009678}" destId="{191DF395-003E-43DA-9078-247554574F82}" srcOrd="0" destOrd="0" presId="urn:microsoft.com/office/officeart/2018/2/layout/IconVerticalSolidList"/>
    <dgm:cxn modelId="{067B0336-FBEB-475D-95F1-DD5F3F62D834}" type="presOf" srcId="{7A023CD8-7251-4440-8AAC-FC525E260333}" destId="{089EC033-53FA-44D0-B7D2-2736C8ED3B5D}" srcOrd="0" destOrd="0" presId="urn:microsoft.com/office/officeart/2018/2/layout/IconVerticalSolidList"/>
    <dgm:cxn modelId="{F53C5F44-62C8-4ACA-B979-85F8279DCE0F}" type="presOf" srcId="{68E8211C-E959-40E0-8CDA-8FEE5F0709D5}" destId="{FE56DE6E-244E-4CCF-8085-AE8804B5DE92}" srcOrd="0" destOrd="0" presId="urn:microsoft.com/office/officeart/2018/2/layout/IconVerticalSolidList"/>
    <dgm:cxn modelId="{E30F524E-0809-4261-8895-83107E74A54A}" type="presOf" srcId="{B2D06914-0937-4006-A3C9-DA625DFD932E}" destId="{16328350-DFA0-4511-B9EA-49F30B4A6A43}" srcOrd="0" destOrd="0" presId="urn:microsoft.com/office/officeart/2018/2/layout/IconVerticalSolidList"/>
    <dgm:cxn modelId="{AB8F5C57-16A1-4065-BF00-7B8BB1E1A670}" type="presOf" srcId="{467A8A0B-C494-465D-A00C-CD046A586B51}" destId="{B81523B2-AB5E-4E82-BD20-2BCC20B1FBFD}" srcOrd="0" destOrd="0" presId="urn:microsoft.com/office/officeart/2018/2/layout/IconVerticalSolidList"/>
    <dgm:cxn modelId="{21295C79-3777-4848-B9B6-90D38F061FE8}" type="presOf" srcId="{62B3B6CF-9621-4BE5-AD54-0EDEE269DDE4}" destId="{A3BD1379-0EFA-4BF5-9559-99C296C8C2A9}" srcOrd="0" destOrd="0" presId="urn:microsoft.com/office/officeart/2018/2/layout/IconVerticalSolidList"/>
    <dgm:cxn modelId="{A220367F-11F4-42BE-92F0-CF23B5CBD3B8}" srcId="{7A023CD8-7251-4440-8AAC-FC525E260333}" destId="{D563D249-7734-4CA6-919F-AC7470009678}" srcOrd="3" destOrd="0" parTransId="{A3B206AC-B476-409C-BB9A-E7893845E4AD}" sibTransId="{D2162111-B355-48F9-A91F-96FFF4B1D22E}"/>
    <dgm:cxn modelId="{888854A2-CE0D-45EA-94DE-F80A0BB4E04A}" type="presOf" srcId="{70F2FFD0-E61A-45DC-B7DB-60240EC25452}" destId="{86E844B2-2691-489D-9FB1-6A0B43556A0D}" srcOrd="0" destOrd="0" presId="urn:microsoft.com/office/officeart/2018/2/layout/IconVerticalSolidList"/>
    <dgm:cxn modelId="{5BD86CB9-A9FA-4E77-825D-BDC57B5F1DFF}" srcId="{7A023CD8-7251-4440-8AAC-FC525E260333}" destId="{B2D06914-0937-4006-A3C9-DA625DFD932E}" srcOrd="4" destOrd="0" parTransId="{7F96586E-9C28-42BF-99FD-82A15066395C}" sibTransId="{F64473EA-9BE8-403A-A025-4EF78393381F}"/>
    <dgm:cxn modelId="{33CE79D6-E222-4870-8DDB-A639E2B760AA}" srcId="{7A023CD8-7251-4440-8AAC-FC525E260333}" destId="{70F2FFD0-E61A-45DC-B7DB-60240EC25452}" srcOrd="0" destOrd="0" parTransId="{94065969-9650-4A1D-8FE9-91119018125C}" sibTransId="{696E0D28-76AA-4412-8569-AF8353BF1CB4}"/>
    <dgm:cxn modelId="{0C75B9FC-FF27-40DA-AE7C-499F193A4B43}" srcId="{7A023CD8-7251-4440-8AAC-FC525E260333}" destId="{68E8211C-E959-40E0-8CDA-8FEE5F0709D5}" srcOrd="1" destOrd="0" parTransId="{254902FD-8626-40FF-8E9C-CA57A4CC4D36}" sibTransId="{69C3938B-205A-43DE-ABDD-A34C3EE32893}"/>
    <dgm:cxn modelId="{6C3852CB-9295-4AD7-9B73-8CAFBF12EF3B}" type="presParOf" srcId="{089EC033-53FA-44D0-B7D2-2736C8ED3B5D}" destId="{B11C99DE-22B5-484B-A96F-8125893124A8}" srcOrd="0" destOrd="0" presId="urn:microsoft.com/office/officeart/2018/2/layout/IconVerticalSolidList"/>
    <dgm:cxn modelId="{646E7EE1-D74D-4C31-9942-76F58C97CE74}" type="presParOf" srcId="{B11C99DE-22B5-484B-A96F-8125893124A8}" destId="{618C24CE-69F1-4F17-BEB6-94A806BB88A6}" srcOrd="0" destOrd="0" presId="urn:microsoft.com/office/officeart/2018/2/layout/IconVerticalSolidList"/>
    <dgm:cxn modelId="{1F8AF93B-4F89-47DF-BA47-AC1DB19192DB}" type="presParOf" srcId="{B11C99DE-22B5-484B-A96F-8125893124A8}" destId="{83ED85E2-4B8B-4016-B448-B3A6A5507F30}" srcOrd="1" destOrd="0" presId="urn:microsoft.com/office/officeart/2018/2/layout/IconVerticalSolidList"/>
    <dgm:cxn modelId="{CD3B1FCC-D87C-4142-8956-B548D11668A5}" type="presParOf" srcId="{B11C99DE-22B5-484B-A96F-8125893124A8}" destId="{EC4C8C40-1C25-40DE-84E3-7CA0810638CA}" srcOrd="2" destOrd="0" presId="urn:microsoft.com/office/officeart/2018/2/layout/IconVerticalSolidList"/>
    <dgm:cxn modelId="{4CF9BB2B-01ED-457C-859E-8EEEDA92D8D1}" type="presParOf" srcId="{B11C99DE-22B5-484B-A96F-8125893124A8}" destId="{86E844B2-2691-489D-9FB1-6A0B43556A0D}" srcOrd="3" destOrd="0" presId="urn:microsoft.com/office/officeart/2018/2/layout/IconVerticalSolidList"/>
    <dgm:cxn modelId="{E7296E28-7E70-44BE-BACE-F2E46D2AD6D2}" type="presParOf" srcId="{089EC033-53FA-44D0-B7D2-2736C8ED3B5D}" destId="{3F1301CC-9ECE-4032-BC19-CE69660C1A4D}" srcOrd="1" destOrd="0" presId="urn:microsoft.com/office/officeart/2018/2/layout/IconVerticalSolidList"/>
    <dgm:cxn modelId="{7C8C98CB-8604-4004-B10C-E94BAA838E81}" type="presParOf" srcId="{089EC033-53FA-44D0-B7D2-2736C8ED3B5D}" destId="{DBA5A8FD-F3CD-4346-AAAC-3A6D6343D032}" srcOrd="2" destOrd="0" presId="urn:microsoft.com/office/officeart/2018/2/layout/IconVerticalSolidList"/>
    <dgm:cxn modelId="{AC8F4532-F565-42AF-BFBC-8D48143B8BB0}" type="presParOf" srcId="{DBA5A8FD-F3CD-4346-AAAC-3A6D6343D032}" destId="{ED8DE00B-277C-4ADE-98E7-207306C34DAF}" srcOrd="0" destOrd="0" presId="urn:microsoft.com/office/officeart/2018/2/layout/IconVerticalSolidList"/>
    <dgm:cxn modelId="{E948654A-A521-467F-9AD5-54FDD4C4D99E}" type="presParOf" srcId="{DBA5A8FD-F3CD-4346-AAAC-3A6D6343D032}" destId="{C70FC1A1-9509-4161-B3B2-E35352464D34}" srcOrd="1" destOrd="0" presId="urn:microsoft.com/office/officeart/2018/2/layout/IconVerticalSolidList"/>
    <dgm:cxn modelId="{D4D1A2AF-20E1-48A0-A131-FD34E5753203}" type="presParOf" srcId="{DBA5A8FD-F3CD-4346-AAAC-3A6D6343D032}" destId="{0CBAC345-3710-4E96-A079-F3A34E3699FF}" srcOrd="2" destOrd="0" presId="urn:microsoft.com/office/officeart/2018/2/layout/IconVerticalSolidList"/>
    <dgm:cxn modelId="{1A5E86F5-1DB5-4FB1-87EA-F1C903211C1E}" type="presParOf" srcId="{DBA5A8FD-F3CD-4346-AAAC-3A6D6343D032}" destId="{FE56DE6E-244E-4CCF-8085-AE8804B5DE92}" srcOrd="3" destOrd="0" presId="urn:microsoft.com/office/officeart/2018/2/layout/IconVerticalSolidList"/>
    <dgm:cxn modelId="{7CF01A1C-0283-4921-9B99-2E726E30022A}" type="presParOf" srcId="{089EC033-53FA-44D0-B7D2-2736C8ED3B5D}" destId="{DF36A06C-1806-425C-B85B-AD1265D37CC8}" srcOrd="3" destOrd="0" presId="urn:microsoft.com/office/officeart/2018/2/layout/IconVerticalSolidList"/>
    <dgm:cxn modelId="{7704BA0A-309F-4318-B79B-D4714D296C82}" type="presParOf" srcId="{089EC033-53FA-44D0-B7D2-2736C8ED3B5D}" destId="{B7735728-665D-4B15-8891-3CB3F63D41DD}" srcOrd="4" destOrd="0" presId="urn:microsoft.com/office/officeart/2018/2/layout/IconVerticalSolidList"/>
    <dgm:cxn modelId="{C8E1F9E8-B7AA-4944-8723-E81E7D665D67}" type="presParOf" srcId="{B7735728-665D-4B15-8891-3CB3F63D41DD}" destId="{22E633E1-F0BF-4DFA-9CCF-69246AFE73E6}" srcOrd="0" destOrd="0" presId="urn:microsoft.com/office/officeart/2018/2/layout/IconVerticalSolidList"/>
    <dgm:cxn modelId="{8315D891-338A-4C83-890B-3B7EAE14F4A2}" type="presParOf" srcId="{B7735728-665D-4B15-8891-3CB3F63D41DD}" destId="{4EFFF50A-FDD5-442E-BE14-8C1FCF696133}" srcOrd="1" destOrd="0" presId="urn:microsoft.com/office/officeart/2018/2/layout/IconVerticalSolidList"/>
    <dgm:cxn modelId="{DA3A8730-A5D5-4C64-A828-BEFBF3FBDDD9}" type="presParOf" srcId="{B7735728-665D-4B15-8891-3CB3F63D41DD}" destId="{F4246FE4-BC25-46A4-987B-587D4E22CD57}" srcOrd="2" destOrd="0" presId="urn:microsoft.com/office/officeart/2018/2/layout/IconVerticalSolidList"/>
    <dgm:cxn modelId="{639FB21C-1C8A-4A07-8D82-C779F94E7105}" type="presParOf" srcId="{B7735728-665D-4B15-8891-3CB3F63D41DD}" destId="{A3BD1379-0EFA-4BF5-9559-99C296C8C2A9}" srcOrd="3" destOrd="0" presId="urn:microsoft.com/office/officeart/2018/2/layout/IconVerticalSolidList"/>
    <dgm:cxn modelId="{06A1C1B6-F9FD-4839-8C31-CC5B090CBFD8}" type="presParOf" srcId="{089EC033-53FA-44D0-B7D2-2736C8ED3B5D}" destId="{A87FDAE5-8AFC-41F0-8B6E-3A4E46F021DF}" srcOrd="5" destOrd="0" presId="urn:microsoft.com/office/officeart/2018/2/layout/IconVerticalSolidList"/>
    <dgm:cxn modelId="{3D2CCD3E-EA0C-4546-A355-05A6FC1A3351}" type="presParOf" srcId="{089EC033-53FA-44D0-B7D2-2736C8ED3B5D}" destId="{9C98A6D6-91CB-409E-949C-D9BB84BE2AA7}" srcOrd="6" destOrd="0" presId="urn:microsoft.com/office/officeart/2018/2/layout/IconVerticalSolidList"/>
    <dgm:cxn modelId="{626801BF-BD63-41CD-A4F3-39148AA2BDD4}" type="presParOf" srcId="{9C98A6D6-91CB-409E-949C-D9BB84BE2AA7}" destId="{E90CF2E4-4B0F-4ECD-A185-F91CE10AD67A}" srcOrd="0" destOrd="0" presId="urn:microsoft.com/office/officeart/2018/2/layout/IconVerticalSolidList"/>
    <dgm:cxn modelId="{605DC593-F473-415B-8A97-3D32C2984192}" type="presParOf" srcId="{9C98A6D6-91CB-409E-949C-D9BB84BE2AA7}" destId="{5D334451-947A-42E8-811C-E4F19ED117F2}" srcOrd="1" destOrd="0" presId="urn:microsoft.com/office/officeart/2018/2/layout/IconVerticalSolidList"/>
    <dgm:cxn modelId="{49D3FD83-3470-4B64-BD85-7F3C54278F64}" type="presParOf" srcId="{9C98A6D6-91CB-409E-949C-D9BB84BE2AA7}" destId="{151F2401-CCCE-4120-BE27-319AAC7FD964}" srcOrd="2" destOrd="0" presId="urn:microsoft.com/office/officeart/2018/2/layout/IconVerticalSolidList"/>
    <dgm:cxn modelId="{7D41F7BB-093E-4E11-B52F-69A4D074C697}" type="presParOf" srcId="{9C98A6D6-91CB-409E-949C-D9BB84BE2AA7}" destId="{191DF395-003E-43DA-9078-247554574F82}" srcOrd="3" destOrd="0" presId="urn:microsoft.com/office/officeart/2018/2/layout/IconVerticalSolidList"/>
    <dgm:cxn modelId="{54ABD2F1-83AA-4C7D-8BBD-BEA0B20FDA6C}" type="presParOf" srcId="{089EC033-53FA-44D0-B7D2-2736C8ED3B5D}" destId="{729D74BF-E193-4A3E-8E70-C0F273153A88}" srcOrd="7" destOrd="0" presId="urn:microsoft.com/office/officeart/2018/2/layout/IconVerticalSolidList"/>
    <dgm:cxn modelId="{2D3FD479-5512-46EF-8FFC-3CEEDA0401BF}" type="presParOf" srcId="{089EC033-53FA-44D0-B7D2-2736C8ED3B5D}" destId="{EE2310FA-9651-4490-ACD2-40412C0E6E6A}" srcOrd="8" destOrd="0" presId="urn:microsoft.com/office/officeart/2018/2/layout/IconVerticalSolidList"/>
    <dgm:cxn modelId="{CC2D5793-D98B-4E6E-831F-8534A5B91A34}" type="presParOf" srcId="{EE2310FA-9651-4490-ACD2-40412C0E6E6A}" destId="{5496175B-E23E-4C4F-A389-07FA9D495E25}" srcOrd="0" destOrd="0" presId="urn:microsoft.com/office/officeart/2018/2/layout/IconVerticalSolidList"/>
    <dgm:cxn modelId="{EF676DC1-1A50-43B3-B3F4-02853F96B552}" type="presParOf" srcId="{EE2310FA-9651-4490-ACD2-40412C0E6E6A}" destId="{69C29FD0-198B-416A-8387-2D682E98FE3B}" srcOrd="1" destOrd="0" presId="urn:microsoft.com/office/officeart/2018/2/layout/IconVerticalSolidList"/>
    <dgm:cxn modelId="{DAD504D9-6D05-4734-BBDF-0D97983FBB77}" type="presParOf" srcId="{EE2310FA-9651-4490-ACD2-40412C0E6E6A}" destId="{D16CFEE8-E845-479F-9937-210134885563}" srcOrd="2" destOrd="0" presId="urn:microsoft.com/office/officeart/2018/2/layout/IconVerticalSolidList"/>
    <dgm:cxn modelId="{D02A2336-855C-4289-A88F-09F9FC47443C}" type="presParOf" srcId="{EE2310FA-9651-4490-ACD2-40412C0E6E6A}" destId="{16328350-DFA0-4511-B9EA-49F30B4A6A43}" srcOrd="3" destOrd="0" presId="urn:microsoft.com/office/officeart/2018/2/layout/IconVerticalSolidList"/>
    <dgm:cxn modelId="{4D71333E-11AA-4CF7-BF8C-56B65A2329A1}" type="presParOf" srcId="{089EC033-53FA-44D0-B7D2-2736C8ED3B5D}" destId="{548767D3-260A-4BA1-B994-9ED590A5A404}" srcOrd="9" destOrd="0" presId="urn:microsoft.com/office/officeart/2018/2/layout/IconVerticalSolidList"/>
    <dgm:cxn modelId="{44E28177-2A25-45A0-8EC9-C4782A873229}" type="presParOf" srcId="{089EC033-53FA-44D0-B7D2-2736C8ED3B5D}" destId="{18052F68-9C7E-4C14-82FC-B465806D1960}" srcOrd="10" destOrd="0" presId="urn:microsoft.com/office/officeart/2018/2/layout/IconVerticalSolidList"/>
    <dgm:cxn modelId="{D5E6022E-625A-45B9-91F6-AE0988711A07}" type="presParOf" srcId="{18052F68-9C7E-4C14-82FC-B465806D1960}" destId="{ED977686-7C68-4DC1-AC65-5C81B9D5221D}" srcOrd="0" destOrd="0" presId="urn:microsoft.com/office/officeart/2018/2/layout/IconVerticalSolidList"/>
    <dgm:cxn modelId="{03D093F0-41F4-4915-9811-1F7E68A53B16}" type="presParOf" srcId="{18052F68-9C7E-4C14-82FC-B465806D1960}" destId="{2BF94526-6AC8-4AA4-8FD7-44172C212AFA}" srcOrd="1" destOrd="0" presId="urn:microsoft.com/office/officeart/2018/2/layout/IconVerticalSolidList"/>
    <dgm:cxn modelId="{9C1DF3DD-CC3F-469F-A0DE-50264D47F09E}" type="presParOf" srcId="{18052F68-9C7E-4C14-82FC-B465806D1960}" destId="{F7ECAC0F-8DCB-4486-87F0-14D58C0C3D4D}" srcOrd="2" destOrd="0" presId="urn:microsoft.com/office/officeart/2018/2/layout/IconVerticalSolidList"/>
    <dgm:cxn modelId="{2C251A05-FE8C-4AB7-A84B-A25CE65CAD47}" type="presParOf" srcId="{18052F68-9C7E-4C14-82FC-B465806D1960}" destId="{B81523B2-AB5E-4E82-BD20-2BCC20B1FBFD}" srcOrd="3" destOrd="0" presId="urn:microsoft.com/office/officeart/2018/2/layout/IconVerticalSolid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18C24CE-69F1-4F17-BEB6-94A806BB88A6}">
      <dsp:nvSpPr>
        <dsp:cNvPr id="0" name=""/>
        <dsp:cNvSpPr/>
      </dsp:nvSpPr>
      <dsp:spPr>
        <a:xfrm>
          <a:off x="0" y="3258"/>
          <a:ext cx="6489576" cy="1296081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83ED85E2-4B8B-4016-B448-B3A6A5507F30}">
      <dsp:nvSpPr>
        <dsp:cNvPr id="0" name=""/>
        <dsp:cNvSpPr/>
      </dsp:nvSpPr>
      <dsp:spPr>
        <a:xfrm>
          <a:off x="215118" y="455736"/>
          <a:ext cx="391124" cy="391124"/>
        </a:xfrm>
        <a:prstGeom prst="rect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6E844B2-2691-489D-9FB1-6A0B43556A0D}">
      <dsp:nvSpPr>
        <dsp:cNvPr id="0" name=""/>
        <dsp:cNvSpPr/>
      </dsp:nvSpPr>
      <dsp:spPr>
        <a:xfrm>
          <a:off x="839188" y="170531"/>
          <a:ext cx="5632560" cy="961534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262" tIns="75262" rIns="75262" bIns="7526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i="1" kern="1200" dirty="0"/>
            <a:t>Objetivo general: </a:t>
          </a:r>
          <a:r>
            <a:rPr lang="es-MX" sz="1400" kern="1200" dirty="0"/>
            <a:t>Generar y habilitar distintas formas de aproximarse a la ciencia y al conocimiento científico a través de una herramienta pedagógica llamada: “la geometría del saber científico”</a:t>
          </a:r>
          <a:endParaRPr lang="en-US" sz="1400" kern="1200" dirty="0"/>
        </a:p>
      </dsp:txBody>
      <dsp:txXfrm>
        <a:off x="839188" y="170531"/>
        <a:ext cx="5632560" cy="961534"/>
      </dsp:txXfrm>
    </dsp:sp>
    <dsp:sp modelId="{ED8DE00B-277C-4ADE-98E7-207306C34DAF}">
      <dsp:nvSpPr>
        <dsp:cNvPr id="0" name=""/>
        <dsp:cNvSpPr/>
      </dsp:nvSpPr>
      <dsp:spPr>
        <a:xfrm>
          <a:off x="0" y="1477123"/>
          <a:ext cx="6489576" cy="711136"/>
        </a:xfrm>
        <a:prstGeom prst="roundRect">
          <a:avLst>
            <a:gd name="adj" fmla="val 10000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70FC1A1-9509-4161-B3B2-E35352464D34}">
      <dsp:nvSpPr>
        <dsp:cNvPr id="0" name=""/>
        <dsp:cNvSpPr/>
      </dsp:nvSpPr>
      <dsp:spPr>
        <a:xfrm>
          <a:off x="215118" y="1637129"/>
          <a:ext cx="391124" cy="391124"/>
        </a:xfrm>
        <a:prstGeom prst="rect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4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FE56DE6E-244E-4CCF-8085-AE8804B5DE92}">
      <dsp:nvSpPr>
        <dsp:cNvPr id="0" name=""/>
        <dsp:cNvSpPr/>
      </dsp:nvSpPr>
      <dsp:spPr>
        <a:xfrm>
          <a:off x="821362" y="1477123"/>
          <a:ext cx="5668213" cy="711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262" tIns="75262" rIns="75262" bIns="7526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i="1" kern="1200"/>
            <a:t>Objetivos específicos:</a:t>
          </a:r>
          <a:endParaRPr lang="en-US" sz="1400" kern="1200"/>
        </a:p>
      </dsp:txBody>
      <dsp:txXfrm>
        <a:off x="821362" y="1477123"/>
        <a:ext cx="5668213" cy="711136"/>
      </dsp:txXfrm>
    </dsp:sp>
    <dsp:sp modelId="{22E633E1-F0BF-4DFA-9CCF-69246AFE73E6}">
      <dsp:nvSpPr>
        <dsp:cNvPr id="0" name=""/>
        <dsp:cNvSpPr/>
      </dsp:nvSpPr>
      <dsp:spPr>
        <a:xfrm>
          <a:off x="0" y="2366044"/>
          <a:ext cx="6489576" cy="711136"/>
        </a:xfrm>
        <a:prstGeom prst="roundRect">
          <a:avLst>
            <a:gd name="adj" fmla="val 10000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4EFFF50A-FDD5-442E-BE14-8C1FCF696133}">
      <dsp:nvSpPr>
        <dsp:cNvPr id="0" name=""/>
        <dsp:cNvSpPr/>
      </dsp:nvSpPr>
      <dsp:spPr>
        <a:xfrm>
          <a:off x="215118" y="2526049"/>
          <a:ext cx="391124" cy="391124"/>
        </a:xfrm>
        <a:prstGeom prst="rect">
          <a:avLst/>
        </a:prstGeom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6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BD1379-0EFA-4BF5-9559-99C296C8C2A9}">
      <dsp:nvSpPr>
        <dsp:cNvPr id="0" name=""/>
        <dsp:cNvSpPr/>
      </dsp:nvSpPr>
      <dsp:spPr>
        <a:xfrm>
          <a:off x="821362" y="2366044"/>
          <a:ext cx="5668213" cy="711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262" tIns="75262" rIns="75262" bIns="7526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Ubicar el sentido común como recurso inherente a la práctica investigativa.</a:t>
          </a:r>
          <a:endParaRPr lang="en-US" sz="1400" kern="1200" dirty="0"/>
        </a:p>
      </dsp:txBody>
      <dsp:txXfrm>
        <a:off x="821362" y="2366044"/>
        <a:ext cx="5668213" cy="711136"/>
      </dsp:txXfrm>
    </dsp:sp>
    <dsp:sp modelId="{E90CF2E4-4B0F-4ECD-A185-F91CE10AD67A}">
      <dsp:nvSpPr>
        <dsp:cNvPr id="0" name=""/>
        <dsp:cNvSpPr/>
      </dsp:nvSpPr>
      <dsp:spPr>
        <a:xfrm>
          <a:off x="0" y="3254964"/>
          <a:ext cx="6489576" cy="711136"/>
        </a:xfrm>
        <a:prstGeom prst="roundRect">
          <a:avLst>
            <a:gd name="adj" fmla="val 10000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D334451-947A-42E8-811C-E4F19ED117F2}">
      <dsp:nvSpPr>
        <dsp:cNvPr id="0" name=""/>
        <dsp:cNvSpPr/>
      </dsp:nvSpPr>
      <dsp:spPr>
        <a:xfrm>
          <a:off x="215118" y="3414970"/>
          <a:ext cx="391124" cy="391124"/>
        </a:xfrm>
        <a:prstGeom prst="rect">
          <a:avLst/>
        </a:prstGeom>
        <a:blipFill>
          <a:blip xmlns:r="http://schemas.openxmlformats.org/officeDocument/2006/relationships" r:embed="rId7">
            <a:extLst>
              <a:ext uri="{96DAC541-7B7A-43D3-8B79-37D633B846F1}">
                <asvg:svgBlip xmlns:asvg="http://schemas.microsoft.com/office/drawing/2016/SVG/main" r:embed="rId8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91DF395-003E-43DA-9078-247554574F82}">
      <dsp:nvSpPr>
        <dsp:cNvPr id="0" name=""/>
        <dsp:cNvSpPr/>
      </dsp:nvSpPr>
      <dsp:spPr>
        <a:xfrm>
          <a:off x="821362" y="3254964"/>
          <a:ext cx="5668213" cy="711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262" tIns="75262" rIns="75262" bIns="7526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/>
            <a:t>Promover la integración de los elementos que hacen al proyecto de investigación.</a:t>
          </a:r>
          <a:endParaRPr lang="en-US" sz="1400" kern="1200"/>
        </a:p>
      </dsp:txBody>
      <dsp:txXfrm>
        <a:off x="821362" y="3254964"/>
        <a:ext cx="5668213" cy="711136"/>
      </dsp:txXfrm>
    </dsp:sp>
    <dsp:sp modelId="{5496175B-E23E-4C4F-A389-07FA9D495E25}">
      <dsp:nvSpPr>
        <dsp:cNvPr id="0" name=""/>
        <dsp:cNvSpPr/>
      </dsp:nvSpPr>
      <dsp:spPr>
        <a:xfrm>
          <a:off x="0" y="4143884"/>
          <a:ext cx="6489576" cy="1009628"/>
        </a:xfrm>
        <a:prstGeom prst="roundRect">
          <a:avLst>
            <a:gd name="adj" fmla="val 10000"/>
          </a:avLst>
        </a:prstGeom>
        <a:solidFill>
          <a:schemeClr val="accent6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69C29FD0-198B-416A-8387-2D682E98FE3B}">
      <dsp:nvSpPr>
        <dsp:cNvPr id="0" name=""/>
        <dsp:cNvSpPr/>
      </dsp:nvSpPr>
      <dsp:spPr>
        <a:xfrm>
          <a:off x="215118" y="4453136"/>
          <a:ext cx="391124" cy="391124"/>
        </a:xfrm>
        <a:prstGeom prst="rect">
          <a:avLst/>
        </a:prstGeom>
        <a:blipFill>
          <a:blip xmlns:r="http://schemas.openxmlformats.org/officeDocument/2006/relationships" r:embed="rId9">
            <a:extLst>
              <a:ext uri="{96DAC541-7B7A-43D3-8B79-37D633B846F1}">
                <asvg:svgBlip xmlns:asvg="http://schemas.microsoft.com/office/drawing/2016/SVG/main" r:embed="rId10"/>
              </a:ext>
            </a:extLst>
          </a:blip>
          <a:srcRect/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6328350-DFA0-4511-B9EA-49F30B4A6A43}">
      <dsp:nvSpPr>
        <dsp:cNvPr id="0" name=""/>
        <dsp:cNvSpPr/>
      </dsp:nvSpPr>
      <dsp:spPr>
        <a:xfrm>
          <a:off x="821362" y="4293131"/>
          <a:ext cx="5668213" cy="711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262" tIns="75262" rIns="75262" bIns="7526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Situar al alumno desde sus distintas experiencias, formas de conocer y actuar en el mundo como parte de la construcción de un proyecto de investigación.</a:t>
          </a:r>
          <a:endParaRPr lang="en-US" sz="1400" kern="1200" dirty="0"/>
        </a:p>
      </dsp:txBody>
      <dsp:txXfrm>
        <a:off x="821362" y="4293131"/>
        <a:ext cx="5668213" cy="711136"/>
      </dsp:txXfrm>
    </dsp:sp>
    <dsp:sp modelId="{ED977686-7C68-4DC1-AC65-5C81B9D5221D}">
      <dsp:nvSpPr>
        <dsp:cNvPr id="0" name=""/>
        <dsp:cNvSpPr/>
      </dsp:nvSpPr>
      <dsp:spPr>
        <a:xfrm>
          <a:off x="0" y="5331297"/>
          <a:ext cx="6489576" cy="71113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2BF94526-6AC8-4AA4-8FD7-44172C212AFA}">
      <dsp:nvSpPr>
        <dsp:cNvPr id="0" name=""/>
        <dsp:cNvSpPr/>
      </dsp:nvSpPr>
      <dsp:spPr>
        <a:xfrm>
          <a:off x="215118" y="5491303"/>
          <a:ext cx="391124" cy="391124"/>
        </a:xfrm>
        <a:prstGeom prst="rect">
          <a:avLst/>
        </a:prstGeom>
        <a:blipFill>
          <a:blip xmlns:r="http://schemas.openxmlformats.org/officeDocument/2006/relationships" r:embed="rId1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12"/>
              </a:ext>
            </a:extLst>
          </a:blip>
          <a:stretch>
            <a:fillRect/>
          </a:stretch>
        </a:blipFill>
        <a:ln w="12700" cap="flat" cmpd="sng" algn="ctr">
          <a:noFill/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B81523B2-AB5E-4E82-BD20-2BCC20B1FBFD}">
      <dsp:nvSpPr>
        <dsp:cNvPr id="0" name=""/>
        <dsp:cNvSpPr/>
      </dsp:nvSpPr>
      <dsp:spPr>
        <a:xfrm>
          <a:off x="821362" y="5331297"/>
          <a:ext cx="5668213" cy="71113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5262" tIns="75262" rIns="75262" bIns="75262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s-MX" sz="1400" kern="1200" dirty="0"/>
            <a:t>Ofrecer una herramienta para realizar proyectos de investigación en estudiantes universitarios.</a:t>
          </a:r>
          <a:endParaRPr lang="en-US" sz="1400" kern="1200" dirty="0"/>
        </a:p>
      </dsp:txBody>
      <dsp:txXfrm>
        <a:off x="821362" y="5331297"/>
        <a:ext cx="5668213" cy="7111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18/2/layout/IconVerticalSolidList">
  <dgm:title val="Icon Vertical Solid List"/>
  <dgm:desc val="Use to show a series of visuals from top to bottom with Level 1 or Level 1 and Level 2 text grouped in a shape. Works best with icons or small pictures with lengthier descri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3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5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5" axis="ch" ptType="node" func="cnt" op="lte" val="4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22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if name="Name6" axis="ch" ptType="node" func="cnt" op="lte" val="6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9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if>
      <dgm:else name="Name7">
        <dgm:constrLst>
          <dgm:constr type="h" for="ch" forName="compNode" refType="h" fact="0.3"/>
          <dgm:constr type="w" for="ch" forName="compNode" refType="w"/>
          <dgm:constr type="h" for="ch" forName="sibTrans" refType="h" refFor="ch" refForName="compNode" fact="0.25"/>
          <dgm:constr type="primFontSz" for="des" forName="parTx" val="16"/>
          <dgm:constr type="primFontSz" for="des" forName="desTx" refType="primFontSz" refFor="des" refForName="parTx" op="lte" fact="0.75"/>
          <dgm:constr type="h" for="des" forName="compNode" op="equ"/>
          <dgm:constr type="h" for="des" forName="bgRect" op="equ"/>
          <dgm:constr type="h" for="des" forName="iconRect" op="equ"/>
          <dgm:constr type="w" for="des" forName="iconRect" op="equ"/>
          <dgm:constr type="h" for="des" forName="spaceRect" op="equ"/>
          <dgm:constr type="h" for="des" forName="parTx" op="equ"/>
          <dgm:constr type="h" for="des" forName="desTx" op="equ"/>
        </dgm:constrLst>
      </dgm:else>
    </dgm:choose>
    <dgm:ruleLst>
      <dgm:rule type="h" for="ch" forName="compNode" val="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hoose name="Name9">
          <dgm:if name="Name10" axis="ch" ptType="node" func="cnt" op="gte" val="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w" for="ch" forName="parTx" refType="w" fact="0.45"/>
              <dgm:constr type="h" for="ch" forName="parTx" refType="h"/>
              <dgm:constr type="l" for="ch" forName="parTx" refType="r" refFor="ch" refForName="spaceRect"/>
              <dgm:constr type="t" for="ch" forName="parTx"/>
              <dgm:constr type="h" for="ch" forName="desTx" refType="h"/>
              <dgm:constr type="l" for="ch" forName="desTx" refType="r" refFor="ch" refForName="parTx"/>
              <dgm:constr type="t" for="ch" forName="desTx"/>
            </dgm:constrLst>
          </dgm:if>
          <dgm:else name="Name11">
            <dgm:constrLst>
              <dgm:constr type="w" for="ch" forName="bgRect" refType="w"/>
              <dgm:constr type="h" for="ch" forName="bgRect" refType="h"/>
              <dgm:constr type="l" for="ch" forName="bgRect"/>
              <dgm:constr type="t" for="ch" forName="bgRect"/>
              <dgm:constr type="h" for="ch" forName="iconRect" refType="h" fact="0.55"/>
              <dgm:constr type="w" for="ch" forName="iconRect" refType="h" refFor="ch" refForName="iconRect"/>
              <dgm:constr type="l" for="ch" forName="iconRect" refType="h" refFor="ch" refForName="iconRect" fact="0.55"/>
              <dgm:constr type="ctrY" for="ch" forName="iconRect" refType="ctrY" refFor="ch" refForName="bgRect"/>
              <dgm:constr type="w" for="ch" forName="spaceRect" refType="l" refFor="ch" refForName="iconRect"/>
              <dgm:constr type="h" for="ch" forName="spaceRect" refType="h"/>
              <dgm:constr type="l" for="ch" forName="spaceRect" refType="r" refFor="ch" refForName="iconRect"/>
              <dgm:constr type="t" for="ch" forName="spaceRect"/>
              <dgm:constr type="h" for="ch" forName="parTx" refType="h"/>
              <dgm:constr type="l" for="ch" forName="parTx" refType="r" refFor="ch" refForName="spaceRect"/>
              <dgm:constr type="t" for="ch" forName="parTx"/>
            </dgm:constrLst>
          </dgm:else>
        </dgm:choose>
        <dgm:ruleLst>
          <dgm:rule type="h" val="INF" fact="NaN" max="NaN"/>
        </dgm:ruleLst>
        <dgm:layoutNode name="bgRect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mid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h" fact="0.3"/>
            <dgm:constr type="rMarg" refType="h" fact="0.3"/>
            <dgm:constr type="tMarg" refType="h" fact="0.3"/>
            <dgm:constr type="bMarg" refType="h" fact="0.3"/>
          </dgm:constrLst>
          <dgm:ruleLst>
            <dgm:rule type="primFontSz" val="14" fact="NaN" max="NaN"/>
            <dgm:rule type="h" val="INF" fact="NaN" max="NaN"/>
          </dgm:ruleLst>
        </dgm:layoutNode>
        <dgm:choose name="Name12">
          <dgm:if name="Name13" axis="ch" ptType="node" func="cnt" op="gte" val="1">
            <dgm:layoutNode name="desTx" styleLbl="revTx">
              <dgm:varLst/>
              <dgm:alg type="tx">
                <dgm:param type="txAnchorVertCh" val="mid"/>
                <dgm:param type="parTxLTRAlign" val="l"/>
                <dgm:param type="shpTxLTRAlignCh" val="l"/>
                <dgm:param type="parTxRTLAlign" val="r"/>
                <dgm:param type="shpTxRTLAlignCh" val="r"/>
                <dgm:param type="stBulletLvl" val="0"/>
              </dgm:alg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primFontSz" val="18"/>
                <dgm:constr type="secFontSz" refType="primFontSz"/>
                <dgm:constr type="lMarg" refType="h" fact="0.3"/>
                <dgm:constr type="rMarg" refType="h" fact="0.3"/>
                <dgm:constr type="tMarg" refType="h" fact="0.3"/>
                <dgm:constr type="bMarg" refType="h" fact="0.3"/>
              </dgm:constrLst>
              <dgm:ruleLst>
                <dgm:rule type="primFontSz" val="11" fact="NaN" max="NaN"/>
              </dgm:ruleLst>
            </dgm:layoutNode>
          </dgm:if>
          <dgm:else name="Name14"/>
        </dgm:choose>
      </dgm:layoutNode>
      <dgm:forEach name="Name15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:dgm1612="http://schemas.microsoft.com/office/drawing/2016/12/diagram">
        <a:lvl1pPr>
          <a:lnSpc>
            <a:spcPct val="100000"/>
          </a:lnSpc>
        </a:lvl1pPr>
        <a:lvl2pPr>
          <a:lnSpc>
            <a:spcPct val="100000"/>
          </a:lnSpc>
        </a:lvl2pPr>
      </dgm1612:lstStyle>
    </a:ext>
  </dgm:extLst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904DB13E-F722-4ED6-BB00-556651E95281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0" name="Rectangle 9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11" name="Rectangle 10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15" name="Rectangle 14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pSp>
        <p:nvGrpSpPr>
          <p:cNvPr id="7" name="Group 6">
            <a:extLst>
              <a:ext uri="{FF2B5EF4-FFF2-40B4-BE49-F238E27FC236}">
                <a16:creationId xmlns:a16="http://schemas.microsoft.com/office/drawing/2014/main" id="{E26428D7-C6F3-473D-A360-A3F5C3E8728C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/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 tIns="45720" bIns="45720" anchor="ctr">
            <a:normAutofit/>
          </a:bodyPr>
          <a:lstStyle>
            <a:lvl1pPr algn="ctr">
              <a:lnSpc>
                <a:spcPct val="83000"/>
              </a:lnSpc>
              <a:defRPr lang="en-US" sz="6800" b="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>
            <a:lvl1pPr marL="0" indent="0" algn="ctr">
              <a:spcBef>
                <a:spcPts val="0"/>
              </a:spcBef>
              <a:buNone/>
              <a:defRPr sz="1800" spc="80" baseline="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20" name="Date Placeholder 19"/>
          <p:cNvSpPr>
            <a:spLocks noGrp="1"/>
          </p:cNvSpPr>
          <p:nvPr>
            <p:ph type="dt" sz="half" idx="10"/>
          </p:nvPr>
        </p:nvSpPr>
        <p:spPr>
          <a:xfrm>
            <a:off x="5318760" y="1341256"/>
            <a:ext cx="1554480" cy="485546"/>
          </a:xfrm>
        </p:spPr>
        <p:txBody>
          <a:bodyPr/>
          <a:lstStyle>
            <a:lvl1pPr algn="ctr">
              <a:defRPr sz="1300" spc="0" baseline="0">
                <a:solidFill>
                  <a:srgbClr val="FFFFFF"/>
                </a:solidFill>
                <a:latin typeface="+mn-lt"/>
              </a:defRPr>
            </a:lvl1pPr>
          </a:lstStyle>
          <a:p>
            <a:fld id="{EA0C0817-A112-4847-8014-A94B7D2A4EA3}" type="datetime1">
              <a:rPr lang="en-US" smtClean="0"/>
              <a:t>6/10/2020</a:t>
            </a:fld>
            <a:endParaRPr lang="en-US" dirty="0"/>
          </a:p>
        </p:txBody>
      </p:sp>
      <p:sp>
        <p:nvSpPr>
          <p:cNvPr id="21" name="Footer Placeholder 20"/>
          <p:cNvSpPr>
            <a:spLocks noGrp="1"/>
          </p:cNvSpPr>
          <p:nvPr>
            <p:ph type="ftr" sz="quarter" idx="11"/>
          </p:nvPr>
        </p:nvSpPr>
        <p:spPr>
          <a:xfrm>
            <a:off x="1629100" y="5177408"/>
            <a:ext cx="5730295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2" name="Slide Number Placeholder 21"/>
          <p:cNvSpPr>
            <a:spLocks noGrp="1"/>
          </p:cNvSpPr>
          <p:nvPr>
            <p:ph type="sldNum" sz="quarter" idx="12"/>
          </p:nvPr>
        </p:nvSpPr>
        <p:spPr>
          <a:xfrm>
            <a:off x="8606920" y="5177408"/>
            <a:ext cx="1955980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62583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4F40B7-36AB-4376-BE14-EF7004D79BB9}" type="datetime1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82451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1600" y="762000"/>
            <a:ext cx="2362200" cy="52578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762000"/>
            <a:ext cx="8077200" cy="52578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87CAB8-DCAE-46A5-AADA-B3FAD11A54E0}" type="datetime1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74628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32B432-ACDA-4023-A761-2BAB76577B62}" type="datetime1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2017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0A4A1889-E37C-4EC3-9E41-9DAD221CF389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23" name="Rectangle 22"/>
          <p:cNvSpPr/>
          <p:nvPr/>
        </p:nvSpPr>
        <p:spPr>
          <a:xfrm>
            <a:off x="1307870" y="1267730"/>
            <a:ext cx="9576262" cy="4307950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outerShdw blurRad="50800" algn="ctr" rotWithShape="0">
              <a:prstClr val="black">
                <a:alpha val="66000"/>
              </a:prstClr>
            </a:outerShdw>
            <a:softEdge rad="0"/>
          </a:effectLst>
        </p:spPr>
      </p:sp>
      <p:sp>
        <p:nvSpPr>
          <p:cNvPr id="24" name="Rectangle 23"/>
          <p:cNvSpPr/>
          <p:nvPr/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sp>
        <p:nvSpPr>
          <p:cNvPr id="30" name="Rectangle 29"/>
          <p:cNvSpPr/>
          <p:nvPr/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29156" y="2275165"/>
            <a:ext cx="8933688" cy="2406895"/>
          </a:xfrm>
        </p:spPr>
        <p:txBody>
          <a:bodyPr anchor="ctr">
            <a:normAutofit/>
          </a:bodyPr>
          <a:lstStyle>
            <a:lvl1pPr algn="ctr">
              <a:lnSpc>
                <a:spcPct val="83000"/>
              </a:lnSpc>
              <a:defRPr lang="en-US" sz="6800" kern="1200" cap="none" spc="-100" baseline="0" dirty="0">
                <a:solidFill>
                  <a:schemeClr val="tx1">
                    <a:lumMod val="85000"/>
                    <a:lumOff val="15000"/>
                  </a:schemeClr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grpSp>
        <p:nvGrpSpPr>
          <p:cNvPr id="16" name="Group 15">
            <a:extLst>
              <a:ext uri="{FF2B5EF4-FFF2-40B4-BE49-F238E27FC236}">
                <a16:creationId xmlns:a16="http://schemas.microsoft.com/office/drawing/2014/main" id="{1683EB04-C23E-490C-A1A6-030CF79D23C8}"/>
              </a:ext>
            </a:extLst>
          </p:cNvPr>
          <p:cNvGrpSpPr/>
          <p:nvPr/>
        </p:nvGrpSpPr>
        <p:grpSpPr>
          <a:xfrm>
            <a:off x="5250180" y="1267730"/>
            <a:ext cx="1691640" cy="615934"/>
            <a:chOff x="5250180" y="1267730"/>
            <a:chExt cx="1691640" cy="615934"/>
          </a:xfrm>
        </p:grpSpPr>
        <p:cxnSp>
          <p:nvCxnSpPr>
            <p:cNvPr id="17" name="Straight Connector 16">
              <a:extLst>
                <a:ext uri="{FF2B5EF4-FFF2-40B4-BE49-F238E27FC236}">
                  <a16:creationId xmlns:a16="http://schemas.microsoft.com/office/drawing/2014/main" id="{F8A84C03-E1CA-4A4E-81D6-9BB0C335B7A0}"/>
                </a:ext>
              </a:extLst>
            </p:cNvPr>
            <p:cNvCxnSpPr/>
            <p:nvPr/>
          </p:nvCxnSpPr>
          <p:spPr>
            <a:xfrm>
              <a:off x="525018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>
              <a:extLst>
                <a:ext uri="{FF2B5EF4-FFF2-40B4-BE49-F238E27FC236}">
                  <a16:creationId xmlns:a16="http://schemas.microsoft.com/office/drawing/2014/main" id="{4A26FB5A-D5D1-4DAB-AC43-7F51A7F2D197}"/>
                </a:ext>
              </a:extLst>
            </p:cNvPr>
            <p:cNvCxnSpPr/>
            <p:nvPr/>
          </p:nvCxnSpPr>
          <p:spPr>
            <a:xfrm>
              <a:off x="6941820" y="1267730"/>
              <a:ext cx="0" cy="612648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>
              <a:extLst>
                <a:ext uri="{FF2B5EF4-FFF2-40B4-BE49-F238E27FC236}">
                  <a16:creationId xmlns:a16="http://schemas.microsoft.com/office/drawing/2014/main" id="{49303F14-E560-4C02-94F4-B4695FE26813}"/>
                </a:ext>
              </a:extLst>
            </p:cNvPr>
            <p:cNvCxnSpPr/>
            <p:nvPr/>
          </p:nvCxnSpPr>
          <p:spPr>
            <a:xfrm>
              <a:off x="5250180" y="1883664"/>
              <a:ext cx="1691640" cy="0"/>
            </a:xfrm>
            <a:prstGeom prst="line">
              <a:avLst/>
            </a:prstGeom>
            <a:solidFill>
              <a:schemeClr val="tx1">
                <a:lumMod val="85000"/>
                <a:lumOff val="15000"/>
              </a:schemeClr>
            </a:solidFill>
            <a:ln>
              <a:solidFill>
                <a:srgbClr val="FFFFFF"/>
              </a:solidFill>
              <a:miter lim="800000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29156" y="4682062"/>
            <a:ext cx="8939784" cy="457200"/>
          </a:xfrm>
        </p:spPr>
        <p:txBody>
          <a:bodyPr anchor="t">
            <a:normAutofit/>
          </a:bodyPr>
          <a:lstStyle>
            <a:lvl1pPr marL="0" indent="0" algn="ctr">
              <a:buNone/>
              <a:tabLst>
                <a:tab pos="2633663" algn="l"/>
              </a:tabLst>
              <a:defRPr sz="1800">
                <a:solidFill>
                  <a:schemeClr val="tx1">
                    <a:lumMod val="95000"/>
                    <a:lumOff val="5000"/>
                  </a:schemeClr>
                </a:solidFill>
                <a:effectLst/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18760" y="1344502"/>
            <a:ext cx="1554480" cy="498781"/>
          </a:xfrm>
        </p:spPr>
        <p:txBody>
          <a:bodyPr/>
          <a:lstStyle>
            <a:lvl1pPr algn="ctr">
              <a:defRPr lang="en-US" sz="1300" kern="1200" spc="0" baseline="0">
                <a:solidFill>
                  <a:srgbClr val="FFFFFF"/>
                </a:solidFill>
                <a:latin typeface="+mn-lt"/>
                <a:ea typeface="+mn-ea"/>
                <a:cs typeface="+mn-cs"/>
              </a:defRPr>
            </a:lvl1pPr>
          </a:lstStyle>
          <a:p>
            <a:fld id="{D9C646AA-F36E-4540-911D-FFFC0A0EF24A}" type="datetime1">
              <a:rPr lang="en-US" smtClean="0"/>
              <a:t>6/10/2020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629157" y="5177408"/>
            <a:ext cx="5660134" cy="228600"/>
          </a:xfrm>
        </p:spPr>
        <p:txBody>
          <a:bodyPr/>
          <a:lstStyle>
            <a:lvl1pPr algn="l"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04504" y="5177408"/>
            <a:ext cx="1958339" cy="22860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0039238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680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61760" y="2103120"/>
            <a:ext cx="4663440" cy="3749040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186D26-FA5F-4637-B602-B7C2DC34CFD4}" type="datetime1">
              <a:rPr lang="en-US" smtClean="0"/>
              <a:t>6/10/2020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91108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9848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 i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69848" y="2792472"/>
            <a:ext cx="4663440" cy="3163825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712" y="2074334"/>
            <a:ext cx="4663440" cy="640080"/>
          </a:xfrm>
        </p:spPr>
        <p:txBody>
          <a:bodyPr anchor="ctr">
            <a:normAutofit/>
          </a:bodyPr>
          <a:lstStyle>
            <a:lvl1pPr marL="0" indent="0" algn="l">
              <a:spcBef>
                <a:spcPts val="0"/>
              </a:spcBef>
              <a:buNone/>
              <a:defRPr sz="1900" b="1">
                <a:solidFill>
                  <a:schemeClr val="tx1"/>
                </a:solidFill>
              </a:defRPr>
            </a:lvl1pPr>
            <a:lvl2pPr marL="457200" indent="0">
              <a:buNone/>
              <a:defRPr sz="18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712" y="2792471"/>
            <a:ext cx="4663440" cy="3164509"/>
          </a:xfrm>
        </p:spPr>
        <p:txBody>
          <a:bodyPr/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7F15D8-96D1-4781-BC50-CA8A088B2FE4}" type="datetime1">
              <a:rPr lang="en-US" smtClean="0"/>
              <a:t>6/10/2020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161394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A96C99-B8F8-4528-BD05-0E16E943DC09}" type="datetime1">
              <a:rPr lang="en-US" smtClean="0"/>
              <a:t>6/10/2020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81754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636942-C211-4B28-8DBD-C953E00AF71B}" type="datetime1">
              <a:rPr lang="en-US" smtClean="0"/>
              <a:t>6/10/2020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7490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D5E1BBF9-8BEF-4353-BA68-30AAF9EBD8D8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B941C21-2A5D-4912-AB06-1BB0C0EB6AE1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58200" y="607392"/>
            <a:ext cx="3161963" cy="1645920"/>
          </a:xfrm>
        </p:spPr>
        <p:txBody>
          <a:bodyPr anchor="b">
            <a:normAutofit/>
          </a:bodyPr>
          <a:lstStyle>
            <a:lvl1pPr algn="l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3200" b="0" kern="1200" cap="none" spc="0" baseline="0" dirty="0">
                <a:solidFill>
                  <a:schemeClr val="tx1"/>
                </a:solidFill>
                <a:effectLst/>
                <a:latin typeface="+mj-lt"/>
                <a:ea typeface="+mn-ea"/>
                <a:cs typeface="+mn-cs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609600"/>
            <a:ext cx="6858000" cy="5334000"/>
          </a:xfrm>
        </p:spPr>
        <p:txBody>
          <a:bodyPr/>
          <a:lstStyle>
            <a:lvl1pPr>
              <a:defRPr sz="1900"/>
            </a:lvl1pPr>
            <a:lvl2pPr>
              <a:defRPr sz="16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58200" y="2336800"/>
            <a:ext cx="3161963" cy="3606800"/>
          </a:xfrm>
        </p:spPr>
        <p:txBody>
          <a:bodyPr>
            <a:normAutofit/>
          </a:bodyPr>
          <a:lstStyle>
            <a:lvl1pPr marL="0" indent="0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5588000" y="6035040"/>
            <a:ext cx="1955800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7E8D12A6-918A-48BD-8CB9-CA713993B0EA}" type="datetime1">
              <a:rPr lang="en-US" smtClean="0"/>
              <a:t>6/10/2020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85801" y="6035040"/>
            <a:ext cx="4584700" cy="365760"/>
          </a:xfrm>
        </p:spPr>
        <p:txBody>
          <a:bodyPr/>
          <a:lstStyle>
            <a:lvl1pPr algn="l">
              <a:defRPr/>
            </a:lvl1pPr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3435" cy="365760"/>
          </a:xfrm>
        </p:spPr>
        <p:txBody>
          <a:bodyPr/>
          <a:lstStyle>
            <a:lvl1pPr>
              <a:defRPr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7573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>
            <a:extLst>
              <a:ext uri="{FF2B5EF4-FFF2-40B4-BE49-F238E27FC236}">
                <a16:creationId xmlns:a16="http://schemas.microsoft.com/office/drawing/2014/main" id="{E687CA98-D9C7-497F-A1DA-7D22F8753BCE}"/>
              </a:ext>
            </a:extLst>
          </p:cNvPr>
          <p:cNvSpPr/>
          <p:nvPr/>
        </p:nvSpPr>
        <p:spPr>
          <a:xfrm>
            <a:off x="8119870" y="237744"/>
            <a:ext cx="3826596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28599" y="237744"/>
            <a:ext cx="7696201" cy="6382512"/>
          </a:xfr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662337" y="6035040"/>
            <a:ext cx="2071963" cy="365760"/>
          </a:xfrm>
        </p:spPr>
        <p:txBody>
          <a:bodyPr/>
          <a:lstStyle>
            <a:lvl1pPr>
              <a:defRPr b="1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</a:defRPr>
            </a:lvl1pPr>
          </a:lstStyle>
          <a:p>
            <a:fld id="{E778CE86-875F-4587-BCF6-FA054AFC0D53}" type="datetime1">
              <a:rPr lang="en-US" smtClean="0"/>
              <a:pPr/>
              <a:t>6/10/2020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2648" y="6035040"/>
            <a:ext cx="4588002" cy="365760"/>
          </a:xfrm>
        </p:spPr>
        <p:txBody>
          <a:bodyPr/>
          <a:lstStyle>
            <a:lvl1pPr marL="0" algn="r" defTabSz="914400" rtl="0" eaLnBrk="1" latinLnBrk="0" hangingPunct="1">
              <a:defRPr lang="en-US" sz="1000" b="1" kern="1200" dirty="0">
                <a:solidFill>
                  <a:srgbClr val="FFFFFF"/>
                </a:solidFill>
                <a:effectLst>
                  <a:outerShdw blurRad="19050" dist="6350" dir="2700000" algn="tl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</a:lstStyle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396728" y="6035040"/>
            <a:ext cx="1225296" cy="365760"/>
          </a:xfrm>
        </p:spPr>
        <p:txBody>
          <a:bodyPr/>
          <a:lstStyle/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8B3D8CC-BB13-41A5-8F34-B8E84A4F9534}"/>
              </a:ext>
            </a:extLst>
          </p:cNvPr>
          <p:cNvSpPr/>
          <p:nvPr/>
        </p:nvSpPr>
        <p:spPr>
          <a:xfrm>
            <a:off x="8254660" y="374904"/>
            <a:ext cx="3557016" cy="6108192"/>
          </a:xfrm>
          <a:prstGeom prst="rect">
            <a:avLst/>
          </a:prstGeom>
          <a:noFill/>
          <a:ln w="63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77250" y="603504"/>
            <a:ext cx="3144774" cy="1645920"/>
          </a:xfrm>
        </p:spPr>
        <p:txBody>
          <a:bodyPr anchor="b">
            <a:noAutofit/>
          </a:bodyPr>
          <a:lstStyle>
            <a:lvl1pPr algn="l">
              <a:lnSpc>
                <a:spcPct val="100000"/>
              </a:lnSpc>
              <a:defRPr sz="3200" b="0">
                <a:solidFill>
                  <a:schemeClr val="tx1"/>
                </a:solidFill>
                <a:latin typeface="+mj-lt"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77250" y="2386584"/>
            <a:ext cx="3144774" cy="3511296"/>
          </a:xfrm>
        </p:spPr>
        <p:txBody>
          <a:bodyPr>
            <a:normAutofit/>
          </a:bodyPr>
          <a:lstStyle>
            <a:lvl1pPr marL="0" indent="0" algn="l">
              <a:lnSpc>
                <a:spcPct val="110000"/>
              </a:lnSpc>
              <a:spcBef>
                <a:spcPts val="800"/>
              </a:spcBef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019512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E94681D-2A4C-4A8D-B9B5-31D440D0328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234696" y="237744"/>
            <a:ext cx="11722608" cy="6382512"/>
          </a:xfrm>
          <a:prstGeom prst="rect">
            <a:avLst/>
          </a:prstGeom>
          <a:solidFill>
            <a:schemeClr val="bg1">
              <a:lumMod val="7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8" name="Rectangle 7"/>
          <p:cNvSpPr/>
          <p:nvPr/>
        </p:nvSpPr>
        <p:spPr>
          <a:xfrm>
            <a:off x="371856" y="374904"/>
            <a:ext cx="11448288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85000"/>
                <a:lumOff val="15000"/>
              </a:schemeClr>
            </a:solidFill>
            <a:prstDash val="solid"/>
            <a:miter lim="800000"/>
          </a:ln>
          <a:effectLst/>
        </p:spPr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66800" y="642594"/>
            <a:ext cx="10058400" cy="1371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2103120"/>
            <a:ext cx="10058400" cy="384962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56794" y="6035040"/>
            <a:ext cx="2893045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F6FA2B21-3FCD-4721-B95C-427943F61125}" type="datetime1">
              <a:rPr lang="en-US" smtClean="0"/>
              <a:t>6/10/2020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66800" y="6035040"/>
            <a:ext cx="58166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00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87000" y="6035040"/>
            <a:ext cx="838200" cy="36576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34B7E4EF-A1BD-40F4-AB7B-04F084DD991D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96362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1" r:id="rId1"/>
    <p:sldLayoutId id="2147483752" r:id="rId2"/>
    <p:sldLayoutId id="2147483753" r:id="rId3"/>
    <p:sldLayoutId id="2147483754" r:id="rId4"/>
    <p:sldLayoutId id="2147483755" r:id="rId5"/>
    <p:sldLayoutId id="2147483756" r:id="rId6"/>
    <p:sldLayoutId id="2147483757" r:id="rId7"/>
    <p:sldLayoutId id="2147483758" r:id="rId8"/>
    <p:sldLayoutId id="2147483759" r:id="rId9"/>
    <p:sldLayoutId id="2147483760" r:id="rId10"/>
    <p:sldLayoutId id="2147483761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4200" b="1" i="0" kern="1200" cap="none" spc="0" baseline="0" dirty="0"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n-ea"/>
          <a:cs typeface="+mn-cs"/>
        </a:defRPr>
      </a:lvl1pPr>
    </p:titleStyle>
    <p:bodyStyle>
      <a:lvl1pPr marL="182880" indent="-182880" algn="l" defTabSz="914400" rtl="0" eaLnBrk="1" latinLnBrk="0" hangingPunct="1">
        <a:lnSpc>
          <a:spcPct val="110000"/>
        </a:lnSpc>
        <a:spcBef>
          <a:spcPts val="900"/>
        </a:spcBef>
        <a:spcAft>
          <a:spcPts val="0"/>
        </a:spcAft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3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9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2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500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tx1">
            <a:lumMod val="85000"/>
            <a:lumOff val="15000"/>
          </a:schemeClr>
        </a:buClr>
        <a:buFont typeface="Garamond" pitchFamily="18" charset="0"/>
        <a:buChar char="◦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0024B26-CF5D-40BE-A8E9-57DBA8C86C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1BC659B-FE80-4059-AF0B-D35E467FCF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Rectángulo 3">
            <a:extLst>
              <a:ext uri="{FF2B5EF4-FFF2-40B4-BE49-F238E27FC236}">
                <a16:creationId xmlns:a16="http://schemas.microsoft.com/office/drawing/2014/main" id="{5E39811E-6AC5-498D-BC47-64F37A5E1714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0798756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Picture 3" descr="Imagen que contiene edificio&#10;&#10;Descripción generada automáticamente">
            <a:extLst>
              <a:ext uri="{FF2B5EF4-FFF2-40B4-BE49-F238E27FC236}">
                <a16:creationId xmlns:a16="http://schemas.microsoft.com/office/drawing/2014/main" id="{CB042DDD-6156-4DDA-9D31-3104ECE9B3C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alphaModFix amt="90000"/>
          </a:blip>
          <a:srcRect b="15730"/>
          <a:stretch/>
        </p:blipFill>
        <p:spPr>
          <a:xfrm>
            <a:off x="20" y="-157307"/>
            <a:ext cx="12191980" cy="6857990"/>
          </a:xfrm>
          <a:prstGeom prst="rect">
            <a:avLst/>
          </a:prstGeom>
        </p:spPr>
      </p:pic>
      <p:sp>
        <p:nvSpPr>
          <p:cNvPr id="28" name="Rectangle 27">
            <a:extLst>
              <a:ext uri="{FF2B5EF4-FFF2-40B4-BE49-F238E27FC236}">
                <a16:creationId xmlns:a16="http://schemas.microsoft.com/office/drawing/2014/main" id="{DB4A12B6-EF0D-43E8-8C17-4FAD4D2766E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307870" y="1267730"/>
            <a:ext cx="9576262" cy="4307950"/>
          </a:xfrm>
          <a:prstGeom prst="rect">
            <a:avLst/>
          </a:prstGeom>
          <a:solidFill>
            <a:schemeClr val="bg1">
              <a:lumMod val="85000"/>
              <a:lumOff val="15000"/>
              <a:alpha val="93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0" name="Rectangle 29">
            <a:extLst>
              <a:ext uri="{FF2B5EF4-FFF2-40B4-BE49-F238E27FC236}">
                <a16:creationId xmlns:a16="http://schemas.microsoft.com/office/drawing/2014/main" id="{AE107525-0C02-447F-8A3F-553320A7230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447801" y="1411615"/>
            <a:ext cx="9296400" cy="4034770"/>
          </a:xfrm>
          <a:prstGeom prst="rect">
            <a:avLst/>
          </a:prstGeom>
          <a:noFill/>
          <a:ln w="6350" cap="sq" cmpd="sng" algn="ctr">
            <a:solidFill>
              <a:schemeClr val="tx2"/>
            </a:solidFill>
            <a:prstDash val="solid"/>
            <a:miter lim="800000"/>
          </a:ln>
          <a:effectLst/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DCF61C6-C9D7-462F-808D-3B7B5B167C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629103" y="2244830"/>
            <a:ext cx="8933796" cy="2437232"/>
          </a:xfrm>
        </p:spPr>
        <p:txBody>
          <a:bodyPr>
            <a:normAutofit/>
          </a:bodyPr>
          <a:lstStyle/>
          <a:p>
            <a:r>
              <a:rPr lang="es-ES" sz="2200" dirty="0">
                <a:latin typeface="Abadi Extra Light" panose="020B0604020202020204" pitchFamily="34" charset="0"/>
              </a:rPr>
              <a:t>Congreso Internacional de Educación</a:t>
            </a:r>
            <a:br>
              <a:rPr lang="es-ES" sz="2200" dirty="0">
                <a:latin typeface="Abadi Extra Light" panose="020B0604020202020204" pitchFamily="34" charset="0"/>
              </a:rPr>
            </a:br>
            <a:r>
              <a:rPr lang="es-ES" sz="2200" dirty="0">
                <a:latin typeface="Abadi Extra Light" panose="020B0604020202020204" pitchFamily="34" charset="0"/>
              </a:rPr>
              <a:t>IV Nacional</a:t>
            </a:r>
            <a:br>
              <a:rPr lang="es-ES" sz="2200" dirty="0">
                <a:latin typeface="Abadi Extra Light" panose="020B0604020202020204" pitchFamily="34" charset="0"/>
              </a:rPr>
            </a:br>
            <a:r>
              <a:rPr lang="es-ES" sz="2200" dirty="0">
                <a:latin typeface="Abadi Extra Light" panose="020B0604020202020204" pitchFamily="34" charset="0"/>
              </a:rPr>
              <a:t>El mundo post Pandemia: El poder de las aulas</a:t>
            </a:r>
            <a:br>
              <a:rPr lang="es-ES" sz="2200" dirty="0">
                <a:latin typeface="Abadi Extra Light" panose="020B0604020202020204" pitchFamily="34" charset="0"/>
              </a:rPr>
            </a:br>
            <a:br>
              <a:rPr lang="es-ES" sz="2200" dirty="0">
                <a:latin typeface="Abadi Extra Light" panose="020B0604020202020204" pitchFamily="34" charset="0"/>
              </a:rPr>
            </a:br>
            <a:r>
              <a:rPr lang="es-ES" sz="2200" b="1" dirty="0">
                <a:latin typeface="Arial Nova" panose="020B0604020202020204" pitchFamily="34" charset="0"/>
              </a:rPr>
              <a:t>EPISTEMOCENTRISMO EN LA FORMULACIÓN DEL CONOCIMIENTO CIENTÍFICO</a:t>
            </a:r>
            <a:br>
              <a:rPr lang="es-ES" sz="2200" b="1" dirty="0">
                <a:latin typeface="Arial Nova" panose="020B0604020202020204" pitchFamily="34" charset="0"/>
              </a:rPr>
            </a:br>
            <a:r>
              <a:rPr lang="es-ES" sz="2200" b="1" dirty="0">
                <a:latin typeface="Arial Nova" panose="020B0604020202020204" pitchFamily="34" charset="0"/>
              </a:rPr>
              <a:t>El trayecto del saber común al saber científico</a:t>
            </a:r>
            <a:br>
              <a:rPr lang="es-ES" sz="2200" b="1" dirty="0">
                <a:latin typeface="+mn-lt"/>
              </a:rPr>
            </a:br>
            <a:endParaRPr lang="es-MX" sz="2200" b="1" dirty="0">
              <a:latin typeface="+mn-lt"/>
            </a:endParaRP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FFFDCAA-0AF2-4175-96E9-A5231700510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29101" y="4682062"/>
            <a:ext cx="8936846" cy="457201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s-ES" dirty="0">
                <a:latin typeface="Century Gothic" panose="020B0502020202020204" pitchFamily="34" charset="0"/>
              </a:rPr>
              <a:t>Mtra. Kathia Rebeca Arreola Rodríguez.</a:t>
            </a:r>
            <a:endParaRPr lang="es-MX">
              <a:latin typeface="Century Gothic" panose="020B0502020202020204" pitchFamily="34" charset="0"/>
            </a:endParaRPr>
          </a:p>
        </p:txBody>
      </p:sp>
      <p:sp>
        <p:nvSpPr>
          <p:cNvPr id="32" name="Rectangle 31">
            <a:extLst>
              <a:ext uri="{FF2B5EF4-FFF2-40B4-BE49-F238E27FC236}">
                <a16:creationId xmlns:a16="http://schemas.microsoft.com/office/drawing/2014/main" id="{AB7A42E3-05D8-4A0B-9D4E-20EF581E57C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35880" y="1267730"/>
            <a:ext cx="1920240" cy="73152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4" name="Straight Connector 33">
            <a:extLst>
              <a:ext uri="{FF2B5EF4-FFF2-40B4-BE49-F238E27FC236}">
                <a16:creationId xmlns:a16="http://schemas.microsoft.com/office/drawing/2014/main" id="{6EE9A54B-189D-4645-8254-FDC4210EC6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>
            <a:extLst>
              <a:ext uri="{FF2B5EF4-FFF2-40B4-BE49-F238E27FC236}">
                <a16:creationId xmlns:a16="http://schemas.microsoft.com/office/drawing/2014/main" id="{511CE48F-D5E4-4520-AF1E-8F85CFBDA59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6941820" y="1267730"/>
            <a:ext cx="0" cy="64008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id="{41448851-39AD-4943-BF9C-C50704E083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250180" y="1913025"/>
            <a:ext cx="1691640" cy="0"/>
          </a:xfrm>
          <a:prstGeom prst="line">
            <a:avLst/>
          </a:prstGeom>
          <a:solidFill>
            <a:schemeClr val="tx1">
              <a:lumMod val="85000"/>
              <a:lumOff val="15000"/>
            </a:schemeClr>
          </a:solidFill>
          <a:ln>
            <a:solidFill>
              <a:srgbClr val="FFFFFF"/>
            </a:solidFill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25282360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>
    <mc:Choice xmlns:p14="http://schemas.microsoft.com/office/powerpoint/2010/main" Requires="p14">
      <p:transition spd="med" p14:dur="700">
        <p:fade/>
      </p:transition>
    </mc:Choice>
    <mc:Fallback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A2AD6B69-E0A0-476D-9EE1-6B69F04C59F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16BE10A1-AD5F-4AB3-8A94-41D62B494A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34696" y="237744"/>
            <a:ext cx="4419599" cy="6382512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968C90A6-AA25-48B3-B72E-D97FA3788F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3409" y="559477"/>
            <a:ext cx="3765200" cy="5709931"/>
          </a:xfrm>
        </p:spPr>
        <p:txBody>
          <a:bodyPr>
            <a:normAutofit/>
          </a:bodyPr>
          <a:lstStyle/>
          <a:p>
            <a:pPr algn="ctr"/>
            <a:r>
              <a:rPr lang="es-ES" dirty="0"/>
              <a:t>¿Aprender a hacer ciencia y enseñar a hacer ciencia?</a:t>
            </a:r>
            <a:endParaRPr lang="es-MX" dirty="0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5684BFFE-6A90-4311-ACD5-B34177D4646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71856" y="374904"/>
            <a:ext cx="4122323" cy="6108192"/>
          </a:xfrm>
          <a:prstGeom prst="rect">
            <a:avLst/>
          </a:prstGeom>
          <a:noFill/>
          <a:ln w="6350" cap="sq" cmpd="sng" algn="ctr">
            <a:solidFill>
              <a:schemeClr val="tx1">
                <a:lumMod val="75000"/>
                <a:lumOff val="25000"/>
              </a:schemeClr>
            </a:solidFill>
            <a:prstDash val="solid"/>
            <a:miter lim="800000"/>
          </a:ln>
          <a:effectLst/>
        </p:spPr>
      </p:sp>
      <p:graphicFrame>
        <p:nvGraphicFramePr>
          <p:cNvPr id="5" name="Marcador de contenido 2">
            <a:extLst>
              <a:ext uri="{FF2B5EF4-FFF2-40B4-BE49-F238E27FC236}">
                <a16:creationId xmlns:a16="http://schemas.microsoft.com/office/drawing/2014/main" id="{2CA5700C-981F-4BE4-A947-0E92D2B8B1E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475664386"/>
              </p:ext>
            </p:extLst>
          </p:nvPr>
        </p:nvGraphicFramePr>
        <p:xfrm>
          <a:off x="5042518" y="301842"/>
          <a:ext cx="6489576" cy="60456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2262166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5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Rectangle 11">
            <a:extLst>
              <a:ext uri="{FF2B5EF4-FFF2-40B4-BE49-F238E27FC236}">
                <a16:creationId xmlns:a16="http://schemas.microsoft.com/office/drawing/2014/main" id="{B6EE7E08-B389-43E5-B019-1B0A8ACBBD9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1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Marcador de contenido 4" descr="Imagen que contiene camiseta, vistiendo, traje, sombrero&#10;&#10;Descripción generada automáticamente">
            <a:extLst>
              <a:ext uri="{FF2B5EF4-FFF2-40B4-BE49-F238E27FC236}">
                <a16:creationId xmlns:a16="http://schemas.microsoft.com/office/drawing/2014/main" id="{9DDA2E41-3EEC-4802-8F7A-B7D279144A92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643" r="143"/>
          <a:stretch/>
        </p:blipFill>
        <p:spPr>
          <a:xfrm>
            <a:off x="20" y="10"/>
            <a:ext cx="6392647" cy="6857990"/>
          </a:xfrm>
          <a:prstGeom prst="rect">
            <a:avLst/>
          </a:prstGeom>
        </p:spPr>
      </p:pic>
      <p:sp>
        <p:nvSpPr>
          <p:cNvPr id="21" name="Rectangle 13">
            <a:extLst>
              <a:ext uri="{FF2B5EF4-FFF2-40B4-BE49-F238E27FC236}">
                <a16:creationId xmlns:a16="http://schemas.microsoft.com/office/drawing/2014/main" id="{E60D94A5-8A09-4BAB-8F7C-69BC34C54DD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621267" y="255102"/>
            <a:ext cx="5342133" cy="6361598"/>
          </a:xfrm>
          <a:prstGeom prst="rect">
            <a:avLst/>
          </a:prstGeom>
          <a:solidFill>
            <a:schemeClr val="bg1">
              <a:lumMod val="85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ectangle 15">
            <a:extLst>
              <a:ext uri="{FF2B5EF4-FFF2-40B4-BE49-F238E27FC236}">
                <a16:creationId xmlns:a16="http://schemas.microsoft.com/office/drawing/2014/main" id="{7A1AE32B-3A6E-4C5E-8FEB-73861B9A26B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769100" y="393365"/>
            <a:ext cx="5018211" cy="6035547"/>
          </a:xfrm>
          <a:prstGeom prst="rect">
            <a:avLst/>
          </a:prstGeom>
          <a:noFill/>
          <a:ln w="635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4157000B-9199-430C-87B6-7E16BA9A97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64082" y="662389"/>
            <a:ext cx="4472921" cy="1371600"/>
          </a:xfrm>
        </p:spPr>
        <p:txBody>
          <a:bodyPr>
            <a:normAutofit/>
          </a:bodyPr>
          <a:lstStyle/>
          <a:p>
            <a:pPr algn="ctr"/>
            <a:r>
              <a:rPr lang="es-ES" sz="2400" dirty="0"/>
              <a:t>Situar al alumno/a en su relación con el conocimiento:</a:t>
            </a:r>
            <a:endParaRPr lang="es-MX" sz="2400" dirty="0"/>
          </a:p>
        </p:txBody>
      </p:sp>
      <p:sp>
        <p:nvSpPr>
          <p:cNvPr id="23" name="Content Placeholder 8">
            <a:extLst>
              <a:ext uri="{FF2B5EF4-FFF2-40B4-BE49-F238E27FC236}">
                <a16:creationId xmlns:a16="http://schemas.microsoft.com/office/drawing/2014/main" id="{1FC624AC-2502-4CE4-BF3A-6AE03DE739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064082" y="2103120"/>
            <a:ext cx="4472922" cy="39319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le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estudiar</a:t>
            </a:r>
            <a:r>
              <a:rPr lang="en-US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¿Por </a:t>
            </a:r>
            <a:r>
              <a:rPr lang="en-US" dirty="0" err="1"/>
              <a:t>qué</a:t>
            </a:r>
            <a:r>
              <a:rPr lang="en-US" dirty="0"/>
              <a:t> le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estudiarlo</a:t>
            </a:r>
            <a:r>
              <a:rPr lang="en-US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le </a:t>
            </a:r>
            <a:r>
              <a:rPr lang="en-US" dirty="0" err="1"/>
              <a:t>remueve</a:t>
            </a:r>
            <a:r>
              <a:rPr lang="en-US" dirty="0"/>
              <a:t> el </a:t>
            </a:r>
            <a:r>
              <a:rPr lang="en-US" dirty="0" err="1"/>
              <a:t>tema</a:t>
            </a:r>
            <a:r>
              <a:rPr lang="en-US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¿</a:t>
            </a:r>
            <a:r>
              <a:rPr lang="en-US" dirty="0" err="1"/>
              <a:t>Qué</a:t>
            </a:r>
            <a:r>
              <a:rPr lang="en-US" dirty="0"/>
              <a:t> le causa </a:t>
            </a:r>
            <a:r>
              <a:rPr lang="en-US" dirty="0" err="1"/>
              <a:t>curiosidad</a:t>
            </a:r>
            <a:r>
              <a:rPr lang="en-US" dirty="0"/>
              <a:t>? ¿</a:t>
            </a:r>
            <a:r>
              <a:rPr lang="en-US" dirty="0" err="1"/>
              <a:t>Qué</a:t>
            </a:r>
            <a:r>
              <a:rPr lang="en-US" dirty="0"/>
              <a:t> le </a:t>
            </a:r>
            <a:r>
              <a:rPr lang="en-US" dirty="0" err="1"/>
              <a:t>interesa</a:t>
            </a:r>
            <a:r>
              <a:rPr lang="en-US" dirty="0"/>
              <a:t> </a:t>
            </a:r>
            <a:r>
              <a:rPr lang="en-US" dirty="0" err="1"/>
              <a:t>particularmente</a:t>
            </a:r>
            <a:r>
              <a:rPr lang="en-US" dirty="0"/>
              <a:t> del </a:t>
            </a:r>
            <a:r>
              <a:rPr lang="en-US" dirty="0" err="1"/>
              <a:t>tópico</a:t>
            </a:r>
            <a:r>
              <a:rPr lang="en-US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</a:t>
            </a:r>
            <a:r>
              <a:rPr lang="en-US" dirty="0" err="1"/>
              <a:t>concibe</a:t>
            </a:r>
            <a:r>
              <a:rPr lang="en-US" dirty="0"/>
              <a:t> el </a:t>
            </a:r>
            <a:r>
              <a:rPr lang="en-US" dirty="0" err="1"/>
              <a:t>fenómeno</a:t>
            </a:r>
            <a:r>
              <a:rPr lang="en-US" dirty="0"/>
              <a:t> a </a:t>
            </a:r>
            <a:r>
              <a:rPr lang="en-US" dirty="0" err="1"/>
              <a:t>estudiar</a:t>
            </a:r>
            <a:r>
              <a:rPr lang="en-US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¿</a:t>
            </a:r>
            <a:r>
              <a:rPr lang="en-US" dirty="0" err="1"/>
              <a:t>Cuáles</a:t>
            </a:r>
            <a:r>
              <a:rPr lang="en-US" dirty="0"/>
              <a:t> son los </a:t>
            </a:r>
            <a:r>
              <a:rPr lang="en-US" dirty="0" err="1"/>
              <a:t>supuestos</a:t>
            </a:r>
            <a:r>
              <a:rPr lang="en-US" dirty="0"/>
              <a:t> que </a:t>
            </a:r>
            <a:r>
              <a:rPr lang="en-US" dirty="0" err="1"/>
              <a:t>tiene</a:t>
            </a:r>
            <a:r>
              <a:rPr lang="en-US" dirty="0"/>
              <a:t> </a:t>
            </a:r>
            <a:r>
              <a:rPr lang="en-US" dirty="0" err="1"/>
              <a:t>sobre</a:t>
            </a:r>
            <a:r>
              <a:rPr lang="en-US" dirty="0"/>
              <a:t> ese </a:t>
            </a:r>
            <a:r>
              <a:rPr lang="en-US" dirty="0" err="1"/>
              <a:t>hecho</a:t>
            </a:r>
            <a:r>
              <a:rPr lang="en-US" dirty="0"/>
              <a:t>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se </a:t>
            </a:r>
            <a:r>
              <a:rPr lang="en-US" dirty="0" err="1"/>
              <a:t>aproxima</a:t>
            </a:r>
            <a:r>
              <a:rPr lang="en-US" dirty="0"/>
              <a:t> a el?</a:t>
            </a:r>
          </a:p>
          <a:p>
            <a:pPr>
              <a:buFont typeface="Wingdings" panose="05000000000000000000" pitchFamily="2" charset="2"/>
              <a:buChar char="q"/>
            </a:pPr>
            <a:r>
              <a:rPr lang="en-US" dirty="0"/>
              <a:t>¿</a:t>
            </a:r>
            <a:r>
              <a:rPr lang="en-US" dirty="0" err="1"/>
              <a:t>Cómo</a:t>
            </a:r>
            <a:r>
              <a:rPr lang="en-US" dirty="0"/>
              <a:t> se </a:t>
            </a:r>
            <a:r>
              <a:rPr lang="en-US" dirty="0" err="1"/>
              <a:t>relaciona</a:t>
            </a:r>
            <a:r>
              <a:rPr lang="en-US" dirty="0"/>
              <a:t> con </a:t>
            </a:r>
            <a:r>
              <a:rPr lang="en-US" dirty="0" err="1"/>
              <a:t>su</a:t>
            </a:r>
            <a:r>
              <a:rPr lang="en-US" dirty="0"/>
              <a:t> </a:t>
            </a:r>
            <a:r>
              <a:rPr lang="en-US" dirty="0" err="1"/>
              <a:t>cultura</a:t>
            </a:r>
            <a:r>
              <a:rPr lang="en-US" dirty="0"/>
              <a:t>, </a:t>
            </a:r>
            <a:r>
              <a:rPr lang="en-US" dirty="0" err="1"/>
              <a:t>experiencias</a:t>
            </a:r>
            <a:r>
              <a:rPr lang="en-US" dirty="0"/>
              <a:t>, </a:t>
            </a:r>
            <a:r>
              <a:rPr lang="en-US" dirty="0" err="1"/>
              <a:t>sentimientos</a:t>
            </a:r>
            <a:r>
              <a:rPr lang="en-US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1273285992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lipse 5">
            <a:extLst>
              <a:ext uri="{FF2B5EF4-FFF2-40B4-BE49-F238E27FC236}">
                <a16:creationId xmlns:a16="http://schemas.microsoft.com/office/drawing/2014/main" id="{0BD5CD4A-6179-4EAB-BEEA-DF834E91FCB6}"/>
              </a:ext>
            </a:extLst>
          </p:cNvPr>
          <p:cNvSpPr/>
          <p:nvPr/>
        </p:nvSpPr>
        <p:spPr>
          <a:xfrm>
            <a:off x="3859566" y="2014194"/>
            <a:ext cx="3781888" cy="3715571"/>
          </a:xfrm>
          <a:prstGeom prst="ellips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 dirty="0"/>
          </a:p>
        </p:txBody>
      </p:sp>
      <p:sp>
        <p:nvSpPr>
          <p:cNvPr id="5" name="Rectángulo 4">
            <a:extLst>
              <a:ext uri="{FF2B5EF4-FFF2-40B4-BE49-F238E27FC236}">
                <a16:creationId xmlns:a16="http://schemas.microsoft.com/office/drawing/2014/main" id="{35536349-3235-4A07-82B9-C10DDAB55A63}"/>
              </a:ext>
            </a:extLst>
          </p:cNvPr>
          <p:cNvSpPr/>
          <p:nvPr/>
        </p:nvSpPr>
        <p:spPr>
          <a:xfrm>
            <a:off x="4523173" y="2618911"/>
            <a:ext cx="2565646" cy="2219418"/>
          </a:xfrm>
          <a:prstGeom prst="rect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2" name="Título 1">
            <a:extLst>
              <a:ext uri="{FF2B5EF4-FFF2-40B4-BE49-F238E27FC236}">
                <a16:creationId xmlns:a16="http://schemas.microsoft.com/office/drawing/2014/main" id="{B608B1EB-6764-46AB-A8A7-C43AAFAC51E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s-ES" dirty="0"/>
              <a:t>Geometría del saber científico</a:t>
            </a:r>
            <a:endParaRPr lang="es-MX" dirty="0"/>
          </a:p>
        </p:txBody>
      </p:sp>
      <p:sp>
        <p:nvSpPr>
          <p:cNvPr id="4" name="Triángulo isósceles 3">
            <a:extLst>
              <a:ext uri="{FF2B5EF4-FFF2-40B4-BE49-F238E27FC236}">
                <a16:creationId xmlns:a16="http://schemas.microsoft.com/office/drawing/2014/main" id="{3967B066-C827-4A49-AA8E-D5228D177AA5}"/>
              </a:ext>
            </a:extLst>
          </p:cNvPr>
          <p:cNvSpPr/>
          <p:nvPr/>
        </p:nvSpPr>
        <p:spPr>
          <a:xfrm>
            <a:off x="4647459" y="2627790"/>
            <a:ext cx="2206101" cy="2130643"/>
          </a:xfrm>
          <a:prstGeom prst="triangle">
            <a:avLst/>
          </a:prstGeom>
          <a:ln w="38100"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7" name="CuadroTexto 6">
            <a:extLst>
              <a:ext uri="{FF2B5EF4-FFF2-40B4-BE49-F238E27FC236}">
                <a16:creationId xmlns:a16="http://schemas.microsoft.com/office/drawing/2014/main" id="{0F4678C5-EAC8-4EB1-BA61-C52A4F6F2EA4}"/>
              </a:ext>
            </a:extLst>
          </p:cNvPr>
          <p:cNvSpPr txBox="1"/>
          <p:nvPr/>
        </p:nvSpPr>
        <p:spPr>
          <a:xfrm>
            <a:off x="7732450" y="2627790"/>
            <a:ext cx="327586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Supuestos filosóficos</a:t>
            </a:r>
            <a:endParaRPr lang="es-MX" dirty="0"/>
          </a:p>
        </p:txBody>
      </p:sp>
      <p:cxnSp>
        <p:nvCxnSpPr>
          <p:cNvPr id="9" name="Conector recto de flecha 8">
            <a:extLst>
              <a:ext uri="{FF2B5EF4-FFF2-40B4-BE49-F238E27FC236}">
                <a16:creationId xmlns:a16="http://schemas.microsoft.com/office/drawing/2014/main" id="{C99D1744-D000-467D-A04B-BF1424B9003D}"/>
              </a:ext>
            </a:extLst>
          </p:cNvPr>
          <p:cNvCxnSpPr/>
          <p:nvPr/>
        </p:nvCxnSpPr>
        <p:spPr>
          <a:xfrm flipH="1">
            <a:off x="7696940" y="3204839"/>
            <a:ext cx="1154097" cy="594804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0" name="CuadroTexto 9">
            <a:extLst>
              <a:ext uri="{FF2B5EF4-FFF2-40B4-BE49-F238E27FC236}">
                <a16:creationId xmlns:a16="http://schemas.microsoft.com/office/drawing/2014/main" id="{C0511347-53B4-4429-998F-285DB0B6DA2E}"/>
              </a:ext>
            </a:extLst>
          </p:cNvPr>
          <p:cNvSpPr txBox="1"/>
          <p:nvPr/>
        </p:nvSpPr>
        <p:spPr>
          <a:xfrm>
            <a:off x="870012" y="3960905"/>
            <a:ext cx="25390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Consideraciones éticas</a:t>
            </a:r>
            <a:endParaRPr lang="es-MX" dirty="0"/>
          </a:p>
        </p:txBody>
      </p:sp>
      <p:cxnSp>
        <p:nvCxnSpPr>
          <p:cNvPr id="12" name="Conector recto de flecha 11">
            <a:extLst>
              <a:ext uri="{FF2B5EF4-FFF2-40B4-BE49-F238E27FC236}">
                <a16:creationId xmlns:a16="http://schemas.microsoft.com/office/drawing/2014/main" id="{F18C65D9-6435-4B90-9BF3-D281404CBFE6}"/>
              </a:ext>
            </a:extLst>
          </p:cNvPr>
          <p:cNvCxnSpPr/>
          <p:nvPr/>
        </p:nvCxnSpPr>
        <p:spPr>
          <a:xfrm flipV="1">
            <a:off x="3053918" y="4065973"/>
            <a:ext cx="1367162" cy="33735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CuadroTexto 12">
            <a:extLst>
              <a:ext uri="{FF2B5EF4-FFF2-40B4-BE49-F238E27FC236}">
                <a16:creationId xmlns:a16="http://schemas.microsoft.com/office/drawing/2014/main" id="{0086DDA3-A542-455D-AD9E-B8E7243525D2}"/>
              </a:ext>
            </a:extLst>
          </p:cNvPr>
          <p:cNvSpPr txBox="1"/>
          <p:nvPr/>
        </p:nvSpPr>
        <p:spPr>
          <a:xfrm rot="3847448">
            <a:off x="5896440" y="3328277"/>
            <a:ext cx="98870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dirty="0"/>
              <a:t>Método</a:t>
            </a:r>
            <a:endParaRPr lang="es-MX" sz="1600" dirty="0"/>
          </a:p>
        </p:txBody>
      </p:sp>
      <p:sp>
        <p:nvSpPr>
          <p:cNvPr id="14" name="CuadroTexto 13">
            <a:extLst>
              <a:ext uri="{FF2B5EF4-FFF2-40B4-BE49-F238E27FC236}">
                <a16:creationId xmlns:a16="http://schemas.microsoft.com/office/drawing/2014/main" id="{09ACE31D-7D05-499E-98AF-B6F84650C3B7}"/>
              </a:ext>
            </a:extLst>
          </p:cNvPr>
          <p:cNvSpPr txBox="1"/>
          <p:nvPr/>
        </p:nvSpPr>
        <p:spPr>
          <a:xfrm rot="17934228">
            <a:off x="4599347" y="3244333"/>
            <a:ext cx="101205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Técnica</a:t>
            </a:r>
            <a:endParaRPr lang="es-MX" dirty="0"/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54817B79-1E2F-4820-A434-7394E72368D1}"/>
              </a:ext>
            </a:extLst>
          </p:cNvPr>
          <p:cNvSpPr txBox="1"/>
          <p:nvPr/>
        </p:nvSpPr>
        <p:spPr>
          <a:xfrm>
            <a:off x="5108340" y="4793942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Teoría</a:t>
            </a:r>
            <a:endParaRPr lang="es-MX" dirty="0"/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CF6E8ABB-2514-4B53-9C0A-19F1C0EC906A}"/>
              </a:ext>
            </a:extLst>
          </p:cNvPr>
          <p:cNvSpPr txBox="1"/>
          <p:nvPr/>
        </p:nvSpPr>
        <p:spPr>
          <a:xfrm>
            <a:off x="5255580" y="3799643"/>
            <a:ext cx="106168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Reflexividad</a:t>
            </a:r>
            <a:endParaRPr lang="es-MX" sz="1200" dirty="0"/>
          </a:p>
        </p:txBody>
      </p:sp>
    </p:spTree>
    <p:extLst>
      <p:ext uri="{BB962C8B-B14F-4D97-AF65-F5344CB8AC3E}">
        <p14:creationId xmlns:p14="http://schemas.microsoft.com/office/powerpoint/2010/main" val="12357334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 tmFilter="0, 0; .2, .5; .8, .5; 1, 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7" dur="250" autoRev="1" fill="hold"/>
                                        <p:tgtEl>
                                          <p:spTgt spid="6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" dur="500" tmFilter="0, 0; .2, .5; .8, .5; 1, 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2" dur="250" autoRev="1" fill="hold"/>
                                        <p:tgtEl>
                                          <p:spTgt spid="4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6" dur="500" tmFilter="0, 0; .2, .5; .8, .5; 1, 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17" dur="250" autoRev="1" fill="hold"/>
                                        <p:tgtEl>
                                          <p:spTgt spid="5"/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5" grpId="0" animBg="1"/>
      <p:bldP spid="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7">
            <a:extLst>
              <a:ext uri="{FF2B5EF4-FFF2-40B4-BE49-F238E27FC236}">
                <a16:creationId xmlns:a16="http://schemas.microsoft.com/office/drawing/2014/main" id="{70120F84-A866-4D9F-8B1C-9120A013D65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 useBgFill="1">
        <p:nvSpPr>
          <p:cNvPr id="17" name="Rectangle 9">
            <a:extLst>
              <a:ext uri="{FF2B5EF4-FFF2-40B4-BE49-F238E27FC236}">
                <a16:creationId xmlns:a16="http://schemas.microsoft.com/office/drawing/2014/main" id="{252FEFEF-6AC0-46B6-AC09-11FC56196FA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10312" y="226665"/>
            <a:ext cx="11722608" cy="6382512"/>
          </a:xfrm>
          <a:prstGeom prst="rect">
            <a:avLst/>
          </a:prstGeom>
          <a:ln w="6350" cap="flat" cmpd="sng" algn="ctr">
            <a:noFill/>
            <a:prstDash val="solid"/>
          </a:ln>
          <a:effectLst>
            <a:softEdge rad="0"/>
          </a:effectLst>
        </p:spPr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6FACB9-C922-4BFF-8792-99C93A7052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512" y="2557849"/>
            <a:ext cx="9792208" cy="340786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s-ES" sz="2800" dirty="0"/>
          </a:p>
          <a:p>
            <a:pPr marL="0" indent="0" algn="ctr">
              <a:buNone/>
            </a:pPr>
            <a:r>
              <a:rPr lang="es-ES" sz="2800" dirty="0"/>
              <a:t>“Un camino del (des) conocimiento al (re) conocimiento”</a:t>
            </a:r>
          </a:p>
          <a:p>
            <a:pPr marL="0" indent="0" algn="ctr">
              <a:buNone/>
            </a:pPr>
            <a:endParaRPr lang="es-ES" sz="2800" dirty="0"/>
          </a:p>
          <a:p>
            <a:pPr marL="0" indent="0" algn="r">
              <a:buNone/>
            </a:pPr>
            <a:r>
              <a:rPr lang="es-ES" sz="2800" dirty="0"/>
              <a:t>(Guber, 2011).</a:t>
            </a:r>
          </a:p>
        </p:txBody>
      </p:sp>
    </p:spTree>
    <p:extLst>
      <p:ext uri="{BB962C8B-B14F-4D97-AF65-F5344CB8AC3E}">
        <p14:creationId xmlns:p14="http://schemas.microsoft.com/office/powerpoint/2010/main" val="2579260274"/>
      </p:ext>
    </p:extLst>
  </p:cSld>
  <p:clrMapOvr>
    <a:masterClrMapping/>
  </p:clrMapOvr>
  <p:transition spd="slow">
    <p:cover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023093-E79B-4924-A360-FE2E7B3F9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Referencias:</a:t>
            </a:r>
            <a:endParaRPr lang="es-MX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4564970-626A-4164-AE22-7AEBA0451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56948" y="1740023"/>
            <a:ext cx="10919534" cy="4475383"/>
          </a:xfrm>
        </p:spPr>
        <p:txBody>
          <a:bodyPr>
            <a:normAutofit fontScale="62500" lnSpcReduction="20000"/>
          </a:bodyPr>
          <a:lstStyle/>
          <a:p>
            <a:pPr marL="0" indent="457200">
              <a:lnSpc>
                <a:spcPct val="120000"/>
              </a:lnSpc>
              <a:buNone/>
            </a:pPr>
            <a:r>
              <a:rPr lang="es-ES" dirty="0"/>
              <a:t>Aparicio, J., &amp; Rodríguez – Moneo, M. (2000). Los estudios sobre el cambio conceptual y las aportaciones de la Psicología del Aprendizaje. </a:t>
            </a:r>
            <a:r>
              <a:rPr lang="es-ES" dirty="0" err="1"/>
              <a:t>Tarbiya</a:t>
            </a:r>
            <a:r>
              <a:rPr lang="es-ES" dirty="0"/>
              <a:t>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/>
              <a:t>Berger, P., &amp; Luckmann, T. (1967). La construcción social de la realidad. Buenos Aires: Amorrortu.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/>
              <a:t>Bachelard, G. (1938). La formación del espíritu científico. México, D.F: Siglo XXI Editores.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/>
              <a:t>Bunge, M. (2013).  La ciencia, su método y su filosofía. Editorial </a:t>
            </a:r>
            <a:r>
              <a:rPr lang="es-ES" dirty="0" err="1"/>
              <a:t>Leatoli</a:t>
            </a:r>
            <a:r>
              <a:rPr lang="es-ES" dirty="0"/>
              <a:t>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 err="1"/>
              <a:t>Ceruti</a:t>
            </a:r>
            <a:r>
              <a:rPr lang="es-ES" dirty="0"/>
              <a:t>, M. (1994). El mito de la omnisciencia y el ojo del observador. P. 32 – 59.  El ojo del observador. Contribuciones al constructivismo. Watzlawick, P y </a:t>
            </a:r>
            <a:r>
              <a:rPr lang="es-ES" dirty="0" err="1"/>
              <a:t>Krieg</a:t>
            </a:r>
            <a:r>
              <a:rPr lang="es-ES" dirty="0"/>
              <a:t>, P.  Gedisa Editorial: Barcelona, España.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/>
              <a:t>Creswell, J. (2014). </a:t>
            </a:r>
            <a:r>
              <a:rPr lang="es-ES" dirty="0" err="1"/>
              <a:t>Research</a:t>
            </a:r>
            <a:r>
              <a:rPr lang="es-ES" dirty="0"/>
              <a:t> </a:t>
            </a:r>
            <a:r>
              <a:rPr lang="es-ES" dirty="0" err="1"/>
              <a:t>Design</a:t>
            </a:r>
            <a:r>
              <a:rPr lang="es-ES" dirty="0"/>
              <a:t>. </a:t>
            </a:r>
            <a:r>
              <a:rPr lang="es-ES" dirty="0" err="1"/>
              <a:t>Qualitative</a:t>
            </a:r>
            <a:r>
              <a:rPr lang="es-ES" dirty="0"/>
              <a:t>, </a:t>
            </a:r>
            <a:r>
              <a:rPr lang="es-ES" dirty="0" err="1"/>
              <a:t>Quantitative</a:t>
            </a:r>
            <a:r>
              <a:rPr lang="es-ES" dirty="0"/>
              <a:t> and </a:t>
            </a:r>
            <a:r>
              <a:rPr lang="es-ES" dirty="0" err="1"/>
              <a:t>Mixed</a:t>
            </a:r>
            <a:r>
              <a:rPr lang="es-ES" dirty="0"/>
              <a:t> </a:t>
            </a:r>
            <a:r>
              <a:rPr lang="es-ES" dirty="0" err="1"/>
              <a:t>Methods</a:t>
            </a:r>
            <a:r>
              <a:rPr lang="es-ES" dirty="0"/>
              <a:t> </a:t>
            </a:r>
            <a:r>
              <a:rPr lang="es-ES" dirty="0" err="1"/>
              <a:t>Approache</a:t>
            </a:r>
            <a:r>
              <a:rPr lang="es-ES" dirty="0"/>
              <a:t>., </a:t>
            </a:r>
            <a:r>
              <a:rPr lang="es-ES" dirty="0" err="1"/>
              <a:t>Thousand</a:t>
            </a:r>
            <a:r>
              <a:rPr lang="es-ES" dirty="0"/>
              <a:t> </a:t>
            </a:r>
            <a:r>
              <a:rPr lang="es-ES" dirty="0" err="1"/>
              <a:t>Oaks</a:t>
            </a:r>
            <a:r>
              <a:rPr lang="es-ES" dirty="0"/>
              <a:t>: SAGE </a:t>
            </a:r>
            <a:r>
              <a:rPr lang="es-ES" dirty="0" err="1"/>
              <a:t>Publications</a:t>
            </a:r>
            <a:r>
              <a:rPr lang="es-ES" dirty="0"/>
              <a:t>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/>
              <a:t>Guber, R. (2011). La etnografía. Método, Campo y Reflexividad. Buenos Aires, Argentina: Siglo veintiuno Editores.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/>
              <a:t>Guber, R. (2013). EL salvaje metropolitano. Reconstrucción del conocimiento social en el trabajo de campo. Buenos Aires: Paidós.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 err="1"/>
              <a:t>Haq</a:t>
            </a:r>
            <a:r>
              <a:rPr lang="es-ES" dirty="0"/>
              <a:t>, M. (2015). A </a:t>
            </a:r>
            <a:r>
              <a:rPr lang="es-ES" dirty="0" err="1"/>
              <a:t>Comparative</a:t>
            </a:r>
            <a:r>
              <a:rPr lang="es-ES" dirty="0"/>
              <a:t> </a:t>
            </a:r>
            <a:r>
              <a:rPr lang="es-ES" dirty="0" err="1"/>
              <a:t>Analysis</a:t>
            </a:r>
            <a:r>
              <a:rPr lang="es-ES" dirty="0"/>
              <a:t> </a:t>
            </a:r>
            <a:r>
              <a:rPr lang="es-ES" dirty="0" err="1"/>
              <a:t>of</a:t>
            </a:r>
            <a:r>
              <a:rPr lang="es-ES" dirty="0"/>
              <a:t> </a:t>
            </a:r>
            <a:r>
              <a:rPr lang="es-ES" dirty="0" err="1"/>
              <a:t>Qualitative</a:t>
            </a:r>
            <a:r>
              <a:rPr lang="es-ES" dirty="0"/>
              <a:t> </a:t>
            </a:r>
            <a:r>
              <a:rPr lang="es-ES" dirty="0" err="1"/>
              <a:t>an</a:t>
            </a:r>
            <a:r>
              <a:rPr lang="es-ES" dirty="0"/>
              <a:t> </a:t>
            </a:r>
            <a:r>
              <a:rPr lang="es-ES" dirty="0" err="1"/>
              <a:t>Quantitative</a:t>
            </a:r>
            <a:r>
              <a:rPr lang="es-ES" dirty="0"/>
              <a:t> </a:t>
            </a:r>
            <a:r>
              <a:rPr lang="es-ES" dirty="0" err="1"/>
              <a:t>Research</a:t>
            </a:r>
            <a:r>
              <a:rPr lang="es-ES" dirty="0"/>
              <a:t> </a:t>
            </a:r>
            <a:r>
              <a:rPr lang="es-ES" dirty="0" err="1"/>
              <a:t>Methods</a:t>
            </a:r>
            <a:r>
              <a:rPr lang="es-ES" dirty="0"/>
              <a:t> and a </a:t>
            </a:r>
            <a:r>
              <a:rPr lang="es-ES" dirty="0" err="1"/>
              <a:t>Justification</a:t>
            </a:r>
            <a:r>
              <a:rPr lang="es-ES" dirty="0"/>
              <a:t>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Adopting</a:t>
            </a:r>
            <a:r>
              <a:rPr lang="es-ES" dirty="0"/>
              <a:t> </a:t>
            </a:r>
            <a:r>
              <a:rPr lang="es-ES" dirty="0" err="1"/>
              <a:t>Mixed</a:t>
            </a:r>
            <a:r>
              <a:rPr lang="es-ES" dirty="0"/>
              <a:t> </a:t>
            </a:r>
            <a:r>
              <a:rPr lang="es-ES" dirty="0" err="1"/>
              <a:t>Methods</a:t>
            </a:r>
            <a:r>
              <a:rPr lang="es-ES" dirty="0"/>
              <a:t> in Social </a:t>
            </a:r>
            <a:r>
              <a:rPr lang="es-ES" dirty="0" err="1"/>
              <a:t>Research</a:t>
            </a:r>
            <a:r>
              <a:rPr lang="es-ES" dirty="0"/>
              <a:t>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/>
              <a:t>Saldana, J. (2013). </a:t>
            </a:r>
            <a:r>
              <a:rPr lang="es-ES" dirty="0" err="1"/>
              <a:t>The</a:t>
            </a:r>
            <a:r>
              <a:rPr lang="es-ES" dirty="0"/>
              <a:t> </a:t>
            </a:r>
            <a:r>
              <a:rPr lang="es-ES" dirty="0" err="1"/>
              <a:t>Coding</a:t>
            </a:r>
            <a:r>
              <a:rPr lang="es-ES" dirty="0"/>
              <a:t> Manual </a:t>
            </a:r>
            <a:r>
              <a:rPr lang="es-ES" dirty="0" err="1"/>
              <a:t>for</a:t>
            </a:r>
            <a:r>
              <a:rPr lang="es-ES" dirty="0"/>
              <a:t> </a:t>
            </a:r>
            <a:r>
              <a:rPr lang="es-ES" dirty="0" err="1"/>
              <a:t>Qualitative</a:t>
            </a:r>
            <a:r>
              <a:rPr lang="es-ES" dirty="0"/>
              <a:t> </a:t>
            </a:r>
            <a:r>
              <a:rPr lang="es-ES" dirty="0" err="1"/>
              <a:t>Researchers</a:t>
            </a:r>
            <a:r>
              <a:rPr lang="es-ES" dirty="0"/>
              <a:t>. </a:t>
            </a:r>
            <a:r>
              <a:rPr lang="es-ES" dirty="0" err="1"/>
              <a:t>Thousand</a:t>
            </a:r>
            <a:r>
              <a:rPr lang="es-ES" dirty="0"/>
              <a:t> </a:t>
            </a:r>
            <a:r>
              <a:rPr lang="es-ES" dirty="0" err="1"/>
              <a:t>Oaks</a:t>
            </a:r>
            <a:r>
              <a:rPr lang="es-ES" dirty="0"/>
              <a:t>, CA: Sage </a:t>
            </a:r>
            <a:r>
              <a:rPr lang="es-ES" dirty="0" err="1"/>
              <a:t>Publications</a:t>
            </a:r>
            <a:r>
              <a:rPr lang="es-ES" dirty="0"/>
              <a:t>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 err="1"/>
              <a:t>Samaja</a:t>
            </a:r>
            <a:r>
              <a:rPr lang="es-ES" dirty="0"/>
              <a:t>, J. (1999). Epistemología y metodología. Elementos para una teoría de la investigación científica. Editorial Eudeba: Buenos Aires, Argentina.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 err="1"/>
              <a:t>Samaja</a:t>
            </a:r>
            <a:r>
              <a:rPr lang="es-ES" dirty="0"/>
              <a:t>, J. (2007). La ciencia como proceso de investigación y dimensión de la cultura. Políticas científicas de la investigación en comunicación. Estrategias, sensaciones y diálogos sobre los estudios comunicacionales. 1 – 14. 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/>
              <a:t>Kuhn, T. (1971). La estructura de las revoluciones científicas. México: Fondo de Cultura Económica.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/>
              <a:t>Schütz, A.  (1974). El problema de la realidad social. Bueno Aires, Argentina: Amorrortu editores.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/>
              <a:t>Kerlinger, F &amp; Lee, H. (2002). Investigación del comportamiento. Métodos de Investigación en Ciencias Sociales. México, D.F: Editorial </a:t>
            </a:r>
            <a:r>
              <a:rPr lang="es-ES" dirty="0" err="1"/>
              <a:t>McGrawHill</a:t>
            </a:r>
            <a:r>
              <a:rPr lang="es-ES" dirty="0"/>
              <a:t>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 err="1"/>
              <a:t>Vasilachis</a:t>
            </a:r>
            <a:r>
              <a:rPr lang="es-ES" dirty="0"/>
              <a:t> de </a:t>
            </a:r>
            <a:r>
              <a:rPr lang="es-ES" dirty="0" err="1"/>
              <a:t>Gialdino</a:t>
            </a:r>
            <a:r>
              <a:rPr lang="es-ES" dirty="0"/>
              <a:t>, I. (2006). Estrategias de investigación cualitativa. Barcelona, España: Gedisa Editorial.</a:t>
            </a:r>
          </a:p>
          <a:p>
            <a:pPr marL="0" indent="457200">
              <a:lnSpc>
                <a:spcPct val="120000"/>
              </a:lnSpc>
              <a:buNone/>
            </a:pPr>
            <a:r>
              <a:rPr lang="es-ES" dirty="0" err="1"/>
              <a:t>Vasilachis</a:t>
            </a:r>
            <a:r>
              <a:rPr lang="es-ES" dirty="0"/>
              <a:t> de </a:t>
            </a:r>
            <a:r>
              <a:rPr lang="es-ES" dirty="0" err="1"/>
              <a:t>Gialdino</a:t>
            </a:r>
            <a:r>
              <a:rPr lang="es-ES" dirty="0"/>
              <a:t>, I. (2009). Los fundamentos ontológicos y epistemológicos de la investigación cualitativa. </a:t>
            </a:r>
            <a:r>
              <a:rPr lang="es-ES" dirty="0" err="1"/>
              <a:t>Forum</a:t>
            </a:r>
            <a:r>
              <a:rPr lang="es-ES" dirty="0"/>
              <a:t> </a:t>
            </a:r>
            <a:r>
              <a:rPr lang="es-ES" dirty="0" err="1"/>
              <a:t>Qualitative</a:t>
            </a:r>
            <a:r>
              <a:rPr lang="es-ES" dirty="0"/>
              <a:t> Sozialforschung,10(2), 1 – 19.</a:t>
            </a:r>
          </a:p>
          <a:p>
            <a:pPr marL="0" indent="0">
              <a:buNone/>
            </a:pP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486468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SavonVTI">
  <a:themeElements>
    <a:clrScheme name="Verde">
      <a:dk1>
        <a:sysClr val="windowText" lastClr="000000"/>
      </a:dk1>
      <a:lt1>
        <a:sysClr val="window" lastClr="FFFFFF"/>
      </a:lt1>
      <a:dk2>
        <a:srgbClr val="455F51"/>
      </a:dk2>
      <a:lt2>
        <a:srgbClr val="E3DED1"/>
      </a:lt2>
      <a:accent1>
        <a:srgbClr val="549E39"/>
      </a:accent1>
      <a:accent2>
        <a:srgbClr val="8AB833"/>
      </a:accent2>
      <a:accent3>
        <a:srgbClr val="C0CF3A"/>
      </a:accent3>
      <a:accent4>
        <a:srgbClr val="029676"/>
      </a:accent4>
      <a:accent5>
        <a:srgbClr val="4AB5C4"/>
      </a:accent5>
      <a:accent6>
        <a:srgbClr val="0989B1"/>
      </a:accent6>
      <a:hlink>
        <a:srgbClr val="6B9F25"/>
      </a:hlink>
      <a:folHlink>
        <a:srgbClr val="BA6906"/>
      </a:folHlink>
    </a:clrScheme>
    <a:fontScheme name="Savon">
      <a:majorFont>
        <a:latin typeface="Century School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Franklin Gothic Book" panose="02020404030301010803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Savon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105000"/>
                <a:lumMod val="105000"/>
              </a:schemeClr>
            </a:gs>
            <a:gs pos="100000">
              <a:schemeClr val="phClr">
                <a:tint val="65000"/>
                <a:satMod val="100000"/>
                <a:lumMod val="100000"/>
              </a:schemeClr>
            </a:gs>
            <a:gs pos="100000">
              <a:schemeClr val="phClr">
                <a:tint val="70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0000"/>
                <a:lumMod val="100000"/>
              </a:schemeClr>
            </a:gs>
            <a:gs pos="50000">
              <a:schemeClr val="phClr">
                <a:shade val="99000"/>
                <a:satMod val="105000"/>
                <a:lumMod val="100000"/>
              </a:schemeClr>
            </a:gs>
            <a:gs pos="100000">
              <a:schemeClr val="phClr">
                <a:shade val="98000"/>
                <a:satMod val="105000"/>
                <a:lumMod val="100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12700" dir="5400000" algn="ctr" rotWithShape="0">
              <a:srgbClr val="000000">
                <a:alpha val="63000"/>
              </a:srgbClr>
            </a:outerShdw>
          </a:effectLst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4200000"/>
            </a:lightRig>
          </a:scene3d>
          <a:sp3d prstMaterial="flat">
            <a:bevelT w="50800" h="6350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hade val="100000"/>
                <a:satMod val="300000"/>
              </a:schemeClr>
            </a:gs>
            <a:gs pos="100000">
              <a:schemeClr val="phClr">
                <a:tint val="100000"/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2000"/>
                <a:satMod val="115000"/>
              </a:schemeClr>
            </a:duotone>
          </a:blip>
          <a:tile tx="0" ty="0" sx="60000" sy="6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vonVTI" id="{A72E8C35-66DD-49F8-AF66-813F19B983AE}" vid="{93CCBC76-B7A1-4C3D-93EA-5CE34C4670F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733</Words>
  <Application>Microsoft Office PowerPoint</Application>
  <PresentationFormat>Panorámica</PresentationFormat>
  <Paragraphs>47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5" baseType="lpstr">
      <vt:lpstr>Abadi Extra Light</vt:lpstr>
      <vt:lpstr>Arial Nova</vt:lpstr>
      <vt:lpstr>Century Gothic</vt:lpstr>
      <vt:lpstr>Century Schoolbook</vt:lpstr>
      <vt:lpstr>Franklin Gothic Book</vt:lpstr>
      <vt:lpstr>Garamond</vt:lpstr>
      <vt:lpstr>Wingdings</vt:lpstr>
      <vt:lpstr>SavonVTI</vt:lpstr>
      <vt:lpstr>Presentación de PowerPoint</vt:lpstr>
      <vt:lpstr>Congreso Internacional de Educación IV Nacional El mundo post Pandemia: El poder de las aulas  EPISTEMOCENTRISMO EN LA FORMULACIÓN DEL CONOCIMIENTO CIENTÍFICO El trayecto del saber común al saber científico </vt:lpstr>
      <vt:lpstr>¿Aprender a hacer ciencia y enseñar a hacer ciencia?</vt:lpstr>
      <vt:lpstr>Situar al alumno/a en su relación con el conocimiento:</vt:lpstr>
      <vt:lpstr>Geometría del saber científico</vt:lpstr>
      <vt:lpstr>Presentación de PowerPoint</vt:lpstr>
      <vt:lpstr>Referencias: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Congreso Internacional de Educación IV Nacional El mundo post Pandemia: El poder de las aulas  EPISTEMOCENTRISMO EN LA FORMULACIÓN DEL CONOCIMIENTO CIENTÍFICO El trayecto del saber común al saber científico </dc:title>
  <dc:creator>rebec</dc:creator>
  <cp:lastModifiedBy> </cp:lastModifiedBy>
  <cp:revision>14</cp:revision>
  <dcterms:created xsi:type="dcterms:W3CDTF">2020-06-06T17:32:02Z</dcterms:created>
  <dcterms:modified xsi:type="dcterms:W3CDTF">2020-06-10T22:55:40Z</dcterms:modified>
</cp:coreProperties>
</file>